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80" r:id="rId4"/>
    <p:sldId id="270" r:id="rId5"/>
    <p:sldId id="258" r:id="rId6"/>
    <p:sldId id="281" r:id="rId7"/>
    <p:sldId id="276" r:id="rId8"/>
    <p:sldId id="282" r:id="rId9"/>
    <p:sldId id="284" r:id="rId10"/>
    <p:sldId id="283" r:id="rId11"/>
    <p:sldId id="286" r:id="rId12"/>
    <p:sldId id="285" r:id="rId13"/>
    <p:sldId id="287" r:id="rId14"/>
    <p:sldId id="289" r:id="rId15"/>
    <p:sldId id="288" r:id="rId16"/>
    <p:sldId id="268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5iYu28owFXLlVqashRaC/W4N1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6"/>
    <p:restoredTop sz="94607"/>
  </p:normalViewPr>
  <p:slideViewPr>
    <p:cSldViewPr snapToGrid="0">
      <p:cViewPr varScale="1">
        <p:scale>
          <a:sx n="47" d="100"/>
          <a:sy n="47" d="100"/>
        </p:scale>
        <p:origin x="116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FOE -</a:t>
            </a:r>
            <a:r>
              <a:rPr lang="en-US" baseline="0" dirty="0"/>
              <a:t> ANDAMENTO COMPLESSIVO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Ricavi MUR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Foglio1!$A$2:$A$8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Foglio1!$B$2:$B$8</c:f>
              <c:numCache>
                <c:formatCode>#,##0\ "€"</c:formatCode>
                <c:ptCount val="7"/>
                <c:pt idx="0">
                  <c:v>24332508</c:v>
                </c:pt>
                <c:pt idx="1">
                  <c:v>21386181</c:v>
                </c:pt>
                <c:pt idx="2">
                  <c:v>21168826</c:v>
                </c:pt>
                <c:pt idx="3">
                  <c:v>24282878</c:v>
                </c:pt>
                <c:pt idx="4">
                  <c:v>28531040</c:v>
                </c:pt>
                <c:pt idx="5">
                  <c:v>30216873</c:v>
                </c:pt>
                <c:pt idx="6">
                  <c:v>30056209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26-4FB7-AB0B-F1EA9B409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2738872"/>
        <c:axId val="432743464"/>
      </c:lineChart>
      <c:catAx>
        <c:axId val="43273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2743464"/>
        <c:crosses val="autoZero"/>
        <c:auto val="1"/>
        <c:lblAlgn val="ctr"/>
        <c:lblOffset val="100"/>
        <c:noMultiLvlLbl val="0"/>
      </c:catAx>
      <c:valAx>
        <c:axId val="432743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2738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FOE</a:t>
            </a:r>
            <a:r>
              <a:rPr lang="en-US" baseline="0" dirty="0"/>
              <a:t> – ANDAMENTO QUOTA BASE</a:t>
            </a:r>
            <a:endParaRPr lang="en-US" dirty="0"/>
          </a:p>
        </c:rich>
      </c:tx>
      <c:layout>
        <c:manualLayout>
          <c:xMode val="edge"/>
          <c:yMode val="edge"/>
          <c:x val="0.15800992133784289"/>
          <c:y val="3.01033786367673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Ricavi MUR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Foglio1!$A$2:$A$8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Foglio1!$B$2:$B$8</c:f>
              <c:numCache>
                <c:formatCode>#,##0\ "€"</c:formatCode>
                <c:ptCount val="7"/>
                <c:pt idx="0">
                  <c:v>19493298</c:v>
                </c:pt>
                <c:pt idx="1">
                  <c:v>20136181</c:v>
                </c:pt>
                <c:pt idx="2">
                  <c:v>19918826</c:v>
                </c:pt>
                <c:pt idx="3">
                  <c:v>20502878</c:v>
                </c:pt>
                <c:pt idx="4">
                  <c:v>21931040</c:v>
                </c:pt>
                <c:pt idx="5">
                  <c:v>23616873</c:v>
                </c:pt>
                <c:pt idx="6">
                  <c:v>24456209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28-42C5-8657-08A0F4380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2738872"/>
        <c:axId val="432743464"/>
      </c:lineChart>
      <c:catAx>
        <c:axId val="43273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2743464"/>
        <c:crosses val="autoZero"/>
        <c:auto val="1"/>
        <c:lblAlgn val="ctr"/>
        <c:lblOffset val="100"/>
        <c:noMultiLvlLbl val="0"/>
      </c:catAx>
      <c:valAx>
        <c:axId val="432743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2738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1.7.2013</a:t>
            </a: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2290763" y="512763"/>
            <a:ext cx="4562475" cy="2566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ftr" idx="11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0" name="Google Shape;11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0" name="Google Shape;11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60354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66365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06999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90898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7:notes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1.7.2013</a:t>
            </a:r>
            <a:endParaRPr/>
          </a:p>
        </p:txBody>
      </p:sp>
      <p:sp>
        <p:nvSpPr>
          <p:cNvPr id="186" name="Google Shape;186;p27:notes"/>
          <p:cNvSpPr>
            <a:spLocks noGrp="1" noRot="1" noChangeAspect="1"/>
          </p:cNvSpPr>
          <p:nvPr>
            <p:ph type="sldImg" idx="3"/>
          </p:nvPr>
        </p:nvSpPr>
        <p:spPr>
          <a:xfrm>
            <a:off x="2290763" y="512763"/>
            <a:ext cx="4562475" cy="2566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27:notes"/>
          <p:cNvSpPr txBox="1">
            <a:spLocks noGrp="1"/>
          </p:cNvSpPr>
          <p:nvPr>
            <p:ph type="body" idx="1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88" name="Google Shape;188;p27:notes"/>
          <p:cNvSpPr txBox="1">
            <a:spLocks noGrp="1"/>
          </p:cNvSpPr>
          <p:nvPr>
            <p:ph type="ftr" idx="11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7:notes"/>
          <p:cNvSpPr txBox="1">
            <a:spLocks noGrp="1"/>
          </p:cNvSpPr>
          <p:nvPr>
            <p:ph type="sldNum" idx="12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i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22" name="Google Shape;22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516"/>
            <a:ext cx="12192000" cy="6859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11" name="Google Shape;11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-516"/>
            <a:ext cx="12192000" cy="685903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/>
          <p:nvPr/>
        </p:nvSpPr>
        <p:spPr>
          <a:xfrm>
            <a:off x="0" y="0"/>
            <a:ext cx="12192000" cy="6859031"/>
          </a:xfrm>
          <a:custGeom>
            <a:avLst/>
            <a:gdLst/>
            <a:ahLst/>
            <a:cxnLst/>
            <a:rect l="l" t="t" r="r" b="b"/>
            <a:pathLst>
              <a:path w="18288000" h="10288546" extrusionOk="0">
                <a:moveTo>
                  <a:pt x="0" y="0"/>
                </a:moveTo>
                <a:lnTo>
                  <a:pt x="18288000" y="0"/>
                </a:lnTo>
                <a:lnTo>
                  <a:pt x="18288000" y="10288546"/>
                </a:lnTo>
                <a:lnTo>
                  <a:pt x="0" y="10288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-15" r="-1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33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426511" y="5032974"/>
            <a:ext cx="5448300" cy="93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dirty="0">
                <a:latin typeface="Calibri"/>
                <a:ea typeface="Calibri"/>
                <a:cs typeface="Calibri"/>
                <a:sym typeface="Calibri"/>
              </a:rPr>
              <a:t>Piano del fabbisogno 2024-2026</a:t>
            </a:r>
            <a:endParaRPr sz="3200" dirty="0"/>
          </a:p>
          <a:p>
            <a:pPr marL="0" marR="0" lvl="0" indent="0" algn="l" rtl="0">
              <a:lnSpc>
                <a:spcPct val="108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>
                <a:latin typeface="Calibri"/>
                <a:ea typeface="Calibri"/>
                <a:cs typeface="Calibri"/>
                <a:sym typeface="Calibri"/>
              </a:rPr>
              <a:t>Consiglio di Amministrazione, 31.10.2024</a:t>
            </a:r>
            <a:r>
              <a:rPr lang="it-IT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62764CD9-0829-B641-F716-F7E5CE4D5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28" y="827826"/>
            <a:ext cx="10732743" cy="5202347"/>
          </a:xfrm>
          <a:prstGeom prst="rect">
            <a:avLst/>
          </a:prstGeom>
        </p:spPr>
      </p:pic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D0B191D5-8DBD-0FE0-05F0-B5600DC9807D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</p:spTree>
    <p:extLst>
      <p:ext uri="{BB962C8B-B14F-4D97-AF65-F5344CB8AC3E}">
        <p14:creationId xmlns:p14="http://schemas.microsoft.com/office/powerpoint/2010/main" val="1831506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52CADADE-FB3C-4396-0A71-F3DC7BD52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643" y="802264"/>
            <a:ext cx="6467475" cy="17621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466BE61C-0C25-8B9C-5088-A5E083A52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6555" y="2564389"/>
            <a:ext cx="5581650" cy="4104266"/>
          </a:xfrm>
          <a:prstGeom prst="rect">
            <a:avLst/>
          </a:prstGeom>
        </p:spPr>
      </p:pic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12AB60F2-B0BC-3F88-AB10-7DFE9B03E916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</p:spTree>
    <p:extLst>
      <p:ext uri="{BB962C8B-B14F-4D97-AF65-F5344CB8AC3E}">
        <p14:creationId xmlns:p14="http://schemas.microsoft.com/office/powerpoint/2010/main" val="3064830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ABD7D925-87F5-8D2E-68BB-0717EE838E71}"/>
              </a:ext>
            </a:extLst>
          </p:cNvPr>
          <p:cNvSpPr txBox="1"/>
          <p:nvPr/>
        </p:nvSpPr>
        <p:spPr>
          <a:xfrm>
            <a:off x="628074" y="1108417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Tabella 28</a:t>
            </a:r>
            <a:r>
              <a:rPr lang="it-IT" dirty="0"/>
              <a:t>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91B053E-5C9F-AF2C-E557-FB6673A8C8C3}"/>
              </a:ext>
            </a:extLst>
          </p:cNvPr>
          <p:cNvSpPr txBox="1"/>
          <p:nvPr/>
        </p:nvSpPr>
        <p:spPr>
          <a:xfrm>
            <a:off x="1408546" y="304157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Tabella 2</a:t>
            </a:r>
            <a:r>
              <a:rPr lang="it-IT" b="1" dirty="0">
                <a:latin typeface="Arial" panose="020B0604020202020204" pitchFamily="34" charset="0"/>
              </a:rPr>
              <a:t>9</a:t>
            </a:r>
            <a:r>
              <a:rPr lang="it-IT" dirty="0"/>
              <a:t> </a:t>
            </a:r>
          </a:p>
        </p:txBody>
      </p:sp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DABAD6CB-3092-10E4-EFBC-32DFF6FC1C05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E9A53320-7A9A-0B19-D839-F45141E75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506622"/>
              </p:ext>
            </p:extLst>
          </p:nvPr>
        </p:nvGraphicFramePr>
        <p:xfrm>
          <a:off x="722746" y="1534406"/>
          <a:ext cx="7467600" cy="1066800"/>
        </p:xfrm>
        <a:graphic>
          <a:graphicData uri="http://schemas.openxmlformats.org/drawingml/2006/table">
            <a:tbl>
              <a:tblPr/>
              <a:tblGrid>
                <a:gridCol w="1800225">
                  <a:extLst>
                    <a:ext uri="{9D8B030D-6E8A-4147-A177-3AD203B41FA5}">
                      <a16:colId xmlns:a16="http://schemas.microsoft.com/office/drawing/2014/main" val="403240371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7102426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4038074086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3467840276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199982631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188862869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463064758"/>
                    </a:ext>
                  </a:extLst>
                </a:gridCol>
              </a:tblGrid>
              <a:tr h="16192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Profilo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Livello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079556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Triennio 2023 - 2025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487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Unità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Valore Standard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Unità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543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Operatore tecnico 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0.331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0.331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it-IT">
                        <a:effectLst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4518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it-IT">
                        <a:effectLst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it-IT">
                        <a:effectLst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>
                          <a:effectLst/>
                          <a:latin typeface="Arial" panose="020B0604020202020204" pitchFamily="34" charset="0"/>
                        </a:rPr>
                        <a:t>0.331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59458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B6CEA627-637D-933B-4698-0748077F9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205083"/>
              </p:ext>
            </p:extLst>
          </p:nvPr>
        </p:nvGraphicFramePr>
        <p:xfrm>
          <a:off x="1465696" y="3508649"/>
          <a:ext cx="6724651" cy="915570"/>
        </p:xfrm>
        <a:graphic>
          <a:graphicData uri="http://schemas.openxmlformats.org/drawingml/2006/table">
            <a:tbl>
              <a:tblPr/>
              <a:tblGrid>
                <a:gridCol w="2004667">
                  <a:extLst>
                    <a:ext uri="{9D8B030D-6E8A-4147-A177-3AD203B41FA5}">
                      <a16:colId xmlns:a16="http://schemas.microsoft.com/office/drawing/2014/main" val="3904201443"/>
                    </a:ext>
                  </a:extLst>
                </a:gridCol>
                <a:gridCol w="1400085">
                  <a:extLst>
                    <a:ext uri="{9D8B030D-6E8A-4147-A177-3AD203B41FA5}">
                      <a16:colId xmlns:a16="http://schemas.microsoft.com/office/drawing/2014/main" val="3557716937"/>
                    </a:ext>
                  </a:extLst>
                </a:gridCol>
                <a:gridCol w="795503">
                  <a:extLst>
                    <a:ext uri="{9D8B030D-6E8A-4147-A177-3AD203B41FA5}">
                      <a16:colId xmlns:a16="http://schemas.microsoft.com/office/drawing/2014/main" val="1068423153"/>
                    </a:ext>
                  </a:extLst>
                </a:gridCol>
                <a:gridCol w="1728893">
                  <a:extLst>
                    <a:ext uri="{9D8B030D-6E8A-4147-A177-3AD203B41FA5}">
                      <a16:colId xmlns:a16="http://schemas.microsoft.com/office/drawing/2014/main" val="1275838766"/>
                    </a:ext>
                  </a:extLst>
                </a:gridCol>
                <a:gridCol w="795503">
                  <a:extLst>
                    <a:ext uri="{9D8B030D-6E8A-4147-A177-3AD203B41FA5}">
                      <a16:colId xmlns:a16="http://schemas.microsoft.com/office/drawing/2014/main" val="2235495739"/>
                    </a:ext>
                  </a:extLst>
                </a:gridCol>
              </a:tblGrid>
              <a:tr h="24357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Profilo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Livello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207989"/>
                  </a:ext>
                </a:extLst>
              </a:tr>
              <a:tr h="24357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Unità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Valore Standard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833024"/>
                  </a:ext>
                </a:extLst>
              </a:tr>
              <a:tr h="184854">
                <a:tc>
                  <a:txBody>
                    <a:bodyPr/>
                    <a:lstStyle/>
                    <a:p>
                      <a:pPr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Collaboratore tecnico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0.384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>
                          <a:effectLst/>
                          <a:latin typeface="Arial" panose="020B0604020202020204" pitchFamily="34" charset="0"/>
                        </a:rPr>
                        <a:t>0.384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879416"/>
                  </a:ext>
                </a:extLst>
              </a:tr>
              <a:tr h="243572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1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it-IT">
                        <a:effectLst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it-IT">
                        <a:effectLst/>
                      </a:endParaRP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dirty="0">
                          <a:effectLst/>
                          <a:latin typeface="Arial" panose="020B0604020202020204" pitchFamily="34" charset="0"/>
                        </a:rPr>
                        <a:t>0.384</a:t>
                      </a:r>
                    </a:p>
                  </a:txBody>
                  <a:tcPr marL="28575" marR="28575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191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987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16CC6DDC-54DD-BE84-D39C-03655DC90E45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6B23294-16C6-7C19-581F-503D1478F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766" y="1021842"/>
            <a:ext cx="6030468" cy="481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269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C3F2A8E2-9E18-F6EE-9677-9A80486D80F0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9EFFDBE-467C-4B8B-1123-CA68B4DD7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911" y="1100327"/>
            <a:ext cx="8921343" cy="48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649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73A4B9D7-8756-921B-0A4B-62424B8CB9E7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61490EC-1152-AB5A-E91F-75A2E6A7C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924" y="968502"/>
            <a:ext cx="10767060" cy="492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689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7"/>
          <p:cNvSpPr/>
          <p:nvPr/>
        </p:nvSpPr>
        <p:spPr>
          <a:xfrm>
            <a:off x="0" y="-516"/>
            <a:ext cx="12192000" cy="6859031"/>
          </a:xfrm>
          <a:custGeom>
            <a:avLst/>
            <a:gdLst/>
            <a:ahLst/>
            <a:cxnLst/>
            <a:rect l="l" t="t" r="r" b="b"/>
            <a:pathLst>
              <a:path w="18288000" h="10288546" extrusionOk="0">
                <a:moveTo>
                  <a:pt x="0" y="0"/>
                </a:moveTo>
                <a:lnTo>
                  <a:pt x="18288000" y="0"/>
                </a:lnTo>
                <a:lnTo>
                  <a:pt x="18288000" y="10288546"/>
                </a:lnTo>
                <a:lnTo>
                  <a:pt x="0" y="10288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-15" r="-1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33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7"/>
          <p:cNvSpPr txBox="1"/>
          <p:nvPr/>
        </p:nvSpPr>
        <p:spPr>
          <a:xfrm>
            <a:off x="6507500" y="5145651"/>
            <a:ext cx="5049500" cy="531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Grazie per l’attenzione.</a:t>
            </a:r>
            <a:endParaRPr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/>
        </p:nvSpPr>
        <p:spPr>
          <a:xfrm>
            <a:off x="299620" y="1488506"/>
            <a:ext cx="11592759" cy="485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just" fontAlgn="base">
              <a:spcBef>
                <a:spcPts val="0"/>
              </a:spcBef>
              <a:spcAft>
                <a:spcPts val="0"/>
              </a:spcAft>
            </a:pPr>
            <a:br>
              <a:rPr lang="it-IT" sz="32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it-IT" sz="32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it-IT" sz="32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</a:pPr>
            <a:endParaRPr lang="it-IT" sz="5000" b="0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6C81A4CA-54FC-DC0D-136D-95B2DCB9C0F6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FEAEDFB-9B2A-967A-EBE2-F9B8CC29E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256" y="1144137"/>
            <a:ext cx="7785715" cy="172793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2B291149-DBA2-BCFA-F7E6-3CD7315A44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6695" y="3574317"/>
            <a:ext cx="5030978" cy="17951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02A565-2B60-3A8B-B783-0EF1711C5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7598"/>
            <a:ext cx="10515600" cy="3523384"/>
          </a:xfrm>
        </p:spPr>
        <p:txBody>
          <a:bodyPr>
            <a:normAutofit/>
          </a:bodyPr>
          <a:lstStyle/>
          <a:p>
            <a:pPr algn="ctr"/>
            <a:br>
              <a:rPr lang="it-IT" dirty="0"/>
            </a:br>
            <a:br>
              <a:rPr lang="it-IT" dirty="0"/>
            </a:br>
            <a:endParaRPr lang="it-IT" sz="3300" i="1" dirty="0"/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A8D85D58-A702-A38F-B59D-82A984A06F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3903812"/>
              </p:ext>
            </p:extLst>
          </p:nvPr>
        </p:nvGraphicFramePr>
        <p:xfrm>
          <a:off x="646545" y="1475124"/>
          <a:ext cx="4424219" cy="3796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AF311B45-9B1B-11D8-291E-1E3FF22F07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5755269"/>
              </p:ext>
            </p:extLst>
          </p:nvPr>
        </p:nvGraphicFramePr>
        <p:xfrm>
          <a:off x="5765800" y="1427018"/>
          <a:ext cx="5114636" cy="3955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Google Shape;103;p17">
            <a:extLst>
              <a:ext uri="{FF2B5EF4-FFF2-40B4-BE49-F238E27FC236}">
                <a16:creationId xmlns:a16="http://schemas.microsoft.com/office/drawing/2014/main" id="{DD4019F1-3B3E-92A9-00E9-42EB7391D688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</p:spTree>
    <p:extLst>
      <p:ext uri="{BB962C8B-B14F-4D97-AF65-F5344CB8AC3E}">
        <p14:creationId xmlns:p14="http://schemas.microsoft.com/office/powerpoint/2010/main" val="75397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6C81A4CA-54FC-DC0D-136D-95B2DCB9C0F6}"/>
              </a:ext>
            </a:extLst>
          </p:cNvPr>
          <p:cNvSpPr txBox="1"/>
          <p:nvPr/>
        </p:nvSpPr>
        <p:spPr>
          <a:xfrm>
            <a:off x="224316" y="0"/>
            <a:ext cx="11592759" cy="78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/>
          </a:p>
        </p:txBody>
      </p:sp>
      <p:sp>
        <p:nvSpPr>
          <p:cNvPr id="3" name="Google Shape;103;p17">
            <a:extLst>
              <a:ext uri="{FF2B5EF4-FFF2-40B4-BE49-F238E27FC236}">
                <a16:creationId xmlns:a16="http://schemas.microsoft.com/office/drawing/2014/main" id="{4976FC8D-B245-8984-47B1-026F5FA38146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C0E7881-78E1-92C8-E21F-6EDA43470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2" y="1298727"/>
            <a:ext cx="11217835" cy="44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7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CB5C9423-9258-A4AF-E854-D388E18AC391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798E5B8-77D5-81D4-C892-CE66766B8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9599" y="1225342"/>
            <a:ext cx="5097157" cy="40798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56BFA803-923A-6D9B-42DC-C98DF96C603B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854679D-FD3F-6E56-B4B6-89F77F13C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314" y="1524000"/>
            <a:ext cx="7334030" cy="275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088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288084-F51A-391C-A916-EC25539B7531}"/>
              </a:ext>
            </a:extLst>
          </p:cNvPr>
          <p:cNvSpPr txBox="1"/>
          <p:nvPr/>
        </p:nvSpPr>
        <p:spPr>
          <a:xfrm>
            <a:off x="1810327" y="1190002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Tabella 22 – Reclutamento 2023. Riepilogo personale assunto</a:t>
            </a:r>
            <a:r>
              <a:rPr lang="it-IT" dirty="0"/>
              <a:t>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AED0BB7-105F-641C-1668-E82D4610B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504" y="1497779"/>
            <a:ext cx="7837051" cy="5104868"/>
          </a:xfrm>
          <a:prstGeom prst="rect">
            <a:avLst/>
          </a:prstGeom>
        </p:spPr>
      </p:pic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E957854F-D074-F3AD-C789-360B12247640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</p:spTree>
    <p:extLst>
      <p:ext uri="{BB962C8B-B14F-4D97-AF65-F5344CB8AC3E}">
        <p14:creationId xmlns:p14="http://schemas.microsoft.com/office/powerpoint/2010/main" val="1345991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5D2AB011-8D91-385D-DD04-FA3111072202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BAFE881-BBF8-BD5E-7443-16FDE103D6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34" y="970349"/>
            <a:ext cx="8945811" cy="173472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7BF6EA29-A1EE-9682-C521-6FA1B2BD6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516" y="2743203"/>
            <a:ext cx="8945810" cy="1734724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918F8F9A-39D8-2BBC-48CF-C6F68928B7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211" y="4551815"/>
            <a:ext cx="8904634" cy="208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51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;p17">
            <a:extLst>
              <a:ext uri="{FF2B5EF4-FFF2-40B4-BE49-F238E27FC236}">
                <a16:creationId xmlns:a16="http://schemas.microsoft.com/office/drawing/2014/main" id="{D807B479-651A-F687-9D7E-206598E456D7}"/>
              </a:ext>
            </a:extLst>
          </p:cNvPr>
          <p:cNvSpPr txBox="1"/>
          <p:nvPr/>
        </p:nvSpPr>
        <p:spPr>
          <a:xfrm>
            <a:off x="224316" y="221672"/>
            <a:ext cx="9954157" cy="56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2000" i="1" dirty="0"/>
              <a:t>Piano del Fabbisogno 2024 - 2026</a:t>
            </a:r>
            <a:endParaRPr sz="2000" i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97A309F-F6C1-4691-AFD0-6EAA00311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81278"/>
            <a:ext cx="8146542" cy="493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623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169</Words>
  <Application>Microsoft Office PowerPoint</Application>
  <PresentationFormat>Widescreen</PresentationFormat>
  <Paragraphs>63</Paragraphs>
  <Slides>16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Arial</vt:lpstr>
      <vt:lpstr>Calibri</vt:lpstr>
      <vt:lpstr>Tema di Office</vt:lpstr>
      <vt:lpstr>Presentazione standard di PowerPoint</vt:lpstr>
      <vt:lpstr>Presentazione standard di PowerPoint</vt:lpstr>
      <vt:lpstr>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Lia Valenti</cp:lastModifiedBy>
  <cp:revision>64</cp:revision>
  <dcterms:created xsi:type="dcterms:W3CDTF">2021-05-25T15:45:26Z</dcterms:created>
  <dcterms:modified xsi:type="dcterms:W3CDTF">2024-10-31T13:59:22Z</dcterms:modified>
</cp:coreProperties>
</file>