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74" r:id="rId3"/>
    <p:sldId id="275" r:id="rId4"/>
    <p:sldId id="272" r:id="rId5"/>
    <p:sldId id="273" r:id="rId6"/>
    <p:sldId id="276" r:id="rId7"/>
    <p:sldId id="277" r:id="rId8"/>
    <p:sldId id="279" r:id="rId9"/>
    <p:sldId id="280" r:id="rId10"/>
    <p:sldId id="288" r:id="rId11"/>
    <p:sldId id="287" r:id="rId12"/>
    <p:sldId id="285" r:id="rId13"/>
    <p:sldId id="271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hatEuDawBzyXcc9YF0+IcgtDjy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/>
    <p:restoredTop sz="94674"/>
  </p:normalViewPr>
  <p:slideViewPr>
    <p:cSldViewPr snapToGrid="0">
      <p:cViewPr varScale="1">
        <p:scale>
          <a:sx n="47" d="100"/>
          <a:sy n="47" d="100"/>
        </p:scale>
        <p:origin x="1080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rive%20condivisi\Human%20Resources\Organizzazione\Presentazione_Personale_2024_2.0_per%20CdA_29.11.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rive%20condivisi\Human%20Resources\Organizzazione\Presentazione_Personale_2024_2.0_per%20CdA_29.11.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rive%20condivisi\Human%20Resources\Organizzazione\Presentazione_Personale_2024_2.0_per%20CdA_29.11.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rive%20condivisi\Human%20Resources\Organizzazione\Presentazione_Personale_2024_2.0_per%20CdA_29.11.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Composizione %</a:t>
            </a:r>
            <a:r>
              <a:rPr lang="it-IT" baseline="0"/>
              <a:t> del personale - 2006-2024</a:t>
            </a:r>
            <a:endParaRPr lang="it-IT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'TI - da Dotazione Organica 2006'!$A$97</c:f>
              <c:strCache>
                <c:ptCount val="1"/>
                <c:pt idx="0">
                  <c:v>Ricercatori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'TI - da Dotazione Organica 2006'!$B$95:$N$95</c:f>
              <c:numCache>
                <c:formatCode>General</c:formatCode>
                <c:ptCount val="13"/>
                <c:pt idx="0">
                  <c:v>2006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'TI - da Dotazione Organica 2006'!$B$97:$N$97</c:f>
              <c:numCache>
                <c:formatCode>0%</c:formatCode>
                <c:ptCount val="13"/>
                <c:pt idx="0">
                  <c:v>0.35684647302904565</c:v>
                </c:pt>
                <c:pt idx="1">
                  <c:v>0.39523809523809522</c:v>
                </c:pt>
                <c:pt idx="2">
                  <c:v>0.39500000000000002</c:v>
                </c:pt>
                <c:pt idx="3">
                  <c:v>0.39473684210526316</c:v>
                </c:pt>
                <c:pt idx="4">
                  <c:v>0.41269841269841268</c:v>
                </c:pt>
                <c:pt idx="5">
                  <c:v>0.40837696335078533</c:v>
                </c:pt>
                <c:pt idx="6">
                  <c:v>0.41062801932367149</c:v>
                </c:pt>
                <c:pt idx="7">
                  <c:v>0.40182648401826482</c:v>
                </c:pt>
                <c:pt idx="8">
                  <c:v>0.42105263157894735</c:v>
                </c:pt>
                <c:pt idx="9">
                  <c:v>0.4152542372881356</c:v>
                </c:pt>
                <c:pt idx="10">
                  <c:v>0.44444444444444442</c:v>
                </c:pt>
                <c:pt idx="11">
                  <c:v>0.43181818181818182</c:v>
                </c:pt>
                <c:pt idx="12">
                  <c:v>0.42435424354243545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E1-4D23-AEBB-54A1E7BD658E}"/>
            </c:ext>
          </c:extLst>
        </c:ser>
        <c:ser>
          <c:idx val="2"/>
          <c:order val="2"/>
          <c:tx>
            <c:strRef>
              <c:f>'TI - da Dotazione Organica 2006'!$A$98</c:f>
              <c:strCache>
                <c:ptCount val="1"/>
                <c:pt idx="0">
                  <c:v>Tecnologi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'TI - da Dotazione Organica 2006'!$B$95:$N$95</c:f>
              <c:numCache>
                <c:formatCode>General</c:formatCode>
                <c:ptCount val="13"/>
                <c:pt idx="0">
                  <c:v>2006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'TI - da Dotazione Organica 2006'!$B$98:$N$98</c:f>
              <c:numCache>
                <c:formatCode>0%</c:formatCode>
                <c:ptCount val="13"/>
                <c:pt idx="0">
                  <c:v>7.0539419087136929E-2</c:v>
                </c:pt>
                <c:pt idx="1">
                  <c:v>7.6190476190476197E-2</c:v>
                </c:pt>
                <c:pt idx="2">
                  <c:v>7.0000000000000007E-2</c:v>
                </c:pt>
                <c:pt idx="3">
                  <c:v>7.3684210526315783E-2</c:v>
                </c:pt>
                <c:pt idx="4">
                  <c:v>7.9365079365079361E-2</c:v>
                </c:pt>
                <c:pt idx="5">
                  <c:v>8.9005235602094238E-2</c:v>
                </c:pt>
                <c:pt idx="6">
                  <c:v>9.1787439613526575E-2</c:v>
                </c:pt>
                <c:pt idx="7">
                  <c:v>9.1324200913242004E-2</c:v>
                </c:pt>
                <c:pt idx="8">
                  <c:v>8.771929824561403E-2</c:v>
                </c:pt>
                <c:pt idx="9">
                  <c:v>0.10169491525423729</c:v>
                </c:pt>
                <c:pt idx="10">
                  <c:v>0.11877394636015326</c:v>
                </c:pt>
                <c:pt idx="11">
                  <c:v>0.16666666666666666</c:v>
                </c:pt>
                <c:pt idx="12">
                  <c:v>0.16605166051660517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E1-4D23-AEBB-54A1E7BD658E}"/>
            </c:ext>
          </c:extLst>
        </c:ser>
        <c:ser>
          <c:idx val="3"/>
          <c:order val="3"/>
          <c:tx>
            <c:strRef>
              <c:f>'TI - da Dotazione Organica 2006'!$A$99</c:f>
              <c:strCache>
                <c:ptCount val="1"/>
                <c:pt idx="0">
                  <c:v>Tecnici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'TI - da Dotazione Organica 2006'!$B$95:$N$95</c:f>
              <c:numCache>
                <c:formatCode>General</c:formatCode>
                <c:ptCount val="13"/>
                <c:pt idx="0">
                  <c:v>2006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'TI - da Dotazione Organica 2006'!$B$99:$N$99</c:f>
              <c:numCache>
                <c:formatCode>0%</c:formatCode>
                <c:ptCount val="13"/>
                <c:pt idx="0">
                  <c:v>0.43568464730290457</c:v>
                </c:pt>
                <c:pt idx="1">
                  <c:v>0.40952380952380951</c:v>
                </c:pt>
                <c:pt idx="2">
                  <c:v>0.41499999999999998</c:v>
                </c:pt>
                <c:pt idx="3">
                  <c:v>0.41052631578947368</c:v>
                </c:pt>
                <c:pt idx="4">
                  <c:v>0.3968253968253968</c:v>
                </c:pt>
                <c:pt idx="5">
                  <c:v>0.39267015706806285</c:v>
                </c:pt>
                <c:pt idx="6">
                  <c:v>0.3719806763285024</c:v>
                </c:pt>
                <c:pt idx="7">
                  <c:v>0.37442922374429222</c:v>
                </c:pt>
                <c:pt idx="8">
                  <c:v>0.34649122807017546</c:v>
                </c:pt>
                <c:pt idx="9">
                  <c:v>0.33050847457627119</c:v>
                </c:pt>
                <c:pt idx="10">
                  <c:v>0.30268199233716475</c:v>
                </c:pt>
                <c:pt idx="11">
                  <c:v>0.25757575757575757</c:v>
                </c:pt>
                <c:pt idx="12">
                  <c:v>0.25092250922509224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E1-4D23-AEBB-54A1E7BD658E}"/>
            </c:ext>
          </c:extLst>
        </c:ser>
        <c:ser>
          <c:idx val="4"/>
          <c:order val="4"/>
          <c:tx>
            <c:strRef>
              <c:f>'TI - da Dotazione Organica 2006'!$A$100</c:f>
              <c:strCache>
                <c:ptCount val="1"/>
                <c:pt idx="0">
                  <c:v>Amministrativi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'TI - da Dotazione Organica 2006'!$B$95:$N$95</c:f>
              <c:numCache>
                <c:formatCode>General</c:formatCode>
                <c:ptCount val="13"/>
                <c:pt idx="0">
                  <c:v>2006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'TI - da Dotazione Organica 2006'!$B$100:$N$100</c:f>
              <c:numCache>
                <c:formatCode>0%</c:formatCode>
                <c:ptCount val="13"/>
                <c:pt idx="0">
                  <c:v>0.13692946058091288</c:v>
                </c:pt>
                <c:pt idx="1">
                  <c:v>0.11904761904761904</c:v>
                </c:pt>
                <c:pt idx="2">
                  <c:v>0.12</c:v>
                </c:pt>
                <c:pt idx="3">
                  <c:v>0.12105263157894737</c:v>
                </c:pt>
                <c:pt idx="4">
                  <c:v>0.1111111111111111</c:v>
                </c:pt>
                <c:pt idx="5">
                  <c:v>0.1099476439790576</c:v>
                </c:pt>
                <c:pt idx="6">
                  <c:v>0.12560386473429952</c:v>
                </c:pt>
                <c:pt idx="7">
                  <c:v>0.13242009132420091</c:v>
                </c:pt>
                <c:pt idx="8">
                  <c:v>0.14473684210526316</c:v>
                </c:pt>
                <c:pt idx="9">
                  <c:v>0.15254237288135594</c:v>
                </c:pt>
                <c:pt idx="10">
                  <c:v>0.13409961685823754</c:v>
                </c:pt>
                <c:pt idx="11">
                  <c:v>0.14393939393939395</c:v>
                </c:pt>
                <c:pt idx="12">
                  <c:v>0.15867158671586715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E1-4D23-AEBB-54A1E7BD6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3359775"/>
        <c:axId val="1795484895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'TI - da Dotazione Organica 2006'!$A$96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'TI - da Dotazione Organica 2006'!$B$95:$N$95</c15:sqref>
                        </c15:formulaRef>
                      </c:ext>
                    </c:extLst>
                    <c:numCache>
                      <c:formatCode>General</c:formatCode>
                      <c:ptCount val="13"/>
                      <c:pt idx="0">
                        <c:v>2006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</c:v>
                      </c:pt>
                      <c:pt idx="6">
                        <c:v>2018</c:v>
                      </c:pt>
                      <c:pt idx="7">
                        <c:v>2019</c:v>
                      </c:pt>
                      <c:pt idx="8">
                        <c:v>2020</c:v>
                      </c:pt>
                      <c:pt idx="9">
                        <c:v>2021</c:v>
                      </c:pt>
                      <c:pt idx="10">
                        <c:v>2022</c:v>
                      </c:pt>
                      <c:pt idx="11">
                        <c:v>2023</c:v>
                      </c:pt>
                      <c:pt idx="12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'TI - da Dotazione Organica 2006'!$B$96:$N$96</c15:sqref>
                        </c15:formulaRef>
                      </c:ext>
                    </c:extLst>
                    <c:numCache>
                      <c:formatCode>General</c:formatCode>
                      <c:ptCount val="1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15E1-4D23-AEBB-54A1E7BD658E}"/>
                  </c:ext>
                </c:extLst>
              </c15:ser>
            </c15:filteredBarSeries>
          </c:ext>
        </c:extLst>
      </c:barChart>
      <c:catAx>
        <c:axId val="993359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95484895"/>
        <c:crosses val="autoZero"/>
        <c:auto val="1"/>
        <c:lblAlgn val="ctr"/>
        <c:lblOffset val="100"/>
        <c:noMultiLvlLbl val="0"/>
      </c:catAx>
      <c:valAx>
        <c:axId val="179548489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933597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Composizione % del personale - 2006-2024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'TI - da Dotazione Organica 2006'!$A$97</c:f>
              <c:strCache>
                <c:ptCount val="1"/>
                <c:pt idx="0">
                  <c:v>Ricercatori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'TI - da Dotazione Organica 2006'!$B$95:$N$95</c:f>
              <c:numCache>
                <c:formatCode>General</c:formatCode>
                <c:ptCount val="13"/>
                <c:pt idx="0">
                  <c:v>2006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'TI - da Dotazione Organica 2006'!$B$97:$N$97</c:f>
              <c:numCache>
                <c:formatCode>0%</c:formatCode>
                <c:ptCount val="13"/>
                <c:pt idx="0">
                  <c:v>0.35684647302904565</c:v>
                </c:pt>
                <c:pt idx="1">
                  <c:v>0.39523809523809522</c:v>
                </c:pt>
                <c:pt idx="2">
                  <c:v>0.39500000000000002</c:v>
                </c:pt>
                <c:pt idx="3">
                  <c:v>0.39473684210526316</c:v>
                </c:pt>
                <c:pt idx="4">
                  <c:v>0.41269841269841268</c:v>
                </c:pt>
                <c:pt idx="5">
                  <c:v>0.40837696335078533</c:v>
                </c:pt>
                <c:pt idx="6">
                  <c:v>0.41062801932367149</c:v>
                </c:pt>
                <c:pt idx="7">
                  <c:v>0.40182648401826482</c:v>
                </c:pt>
                <c:pt idx="8">
                  <c:v>0.42105263157894735</c:v>
                </c:pt>
                <c:pt idx="9">
                  <c:v>0.4152542372881356</c:v>
                </c:pt>
                <c:pt idx="10">
                  <c:v>0.44444444444444442</c:v>
                </c:pt>
                <c:pt idx="11">
                  <c:v>0.43181818181818182</c:v>
                </c:pt>
                <c:pt idx="12">
                  <c:v>0.42435424354243545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95-4482-85DE-E3E42CDBAB0E}"/>
            </c:ext>
          </c:extLst>
        </c:ser>
        <c:ser>
          <c:idx val="2"/>
          <c:order val="2"/>
          <c:tx>
            <c:strRef>
              <c:f>'TI - da Dotazione Organica 2006'!$A$98</c:f>
              <c:strCache>
                <c:ptCount val="1"/>
                <c:pt idx="0">
                  <c:v>Tecnologi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'TI - da Dotazione Organica 2006'!$B$95:$N$95</c:f>
              <c:numCache>
                <c:formatCode>General</c:formatCode>
                <c:ptCount val="13"/>
                <c:pt idx="0">
                  <c:v>2006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'TI - da Dotazione Organica 2006'!$B$98:$N$98</c:f>
              <c:numCache>
                <c:formatCode>0%</c:formatCode>
                <c:ptCount val="13"/>
                <c:pt idx="0">
                  <c:v>7.0539419087136929E-2</c:v>
                </c:pt>
                <c:pt idx="1">
                  <c:v>7.6190476190476197E-2</c:v>
                </c:pt>
                <c:pt idx="2">
                  <c:v>7.0000000000000007E-2</c:v>
                </c:pt>
                <c:pt idx="3">
                  <c:v>7.3684210526315783E-2</c:v>
                </c:pt>
                <c:pt idx="4">
                  <c:v>7.9365079365079361E-2</c:v>
                </c:pt>
                <c:pt idx="5">
                  <c:v>8.9005235602094238E-2</c:v>
                </c:pt>
                <c:pt idx="6">
                  <c:v>9.1787439613526575E-2</c:v>
                </c:pt>
                <c:pt idx="7">
                  <c:v>9.1324200913242004E-2</c:v>
                </c:pt>
                <c:pt idx="8">
                  <c:v>8.771929824561403E-2</c:v>
                </c:pt>
                <c:pt idx="9">
                  <c:v>0.10169491525423729</c:v>
                </c:pt>
                <c:pt idx="10">
                  <c:v>0.11877394636015326</c:v>
                </c:pt>
                <c:pt idx="11">
                  <c:v>0.16666666666666666</c:v>
                </c:pt>
                <c:pt idx="12">
                  <c:v>0.16605166051660517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95-4482-85DE-E3E42CDBAB0E}"/>
            </c:ext>
          </c:extLst>
        </c:ser>
        <c:ser>
          <c:idx val="3"/>
          <c:order val="3"/>
          <c:tx>
            <c:strRef>
              <c:f>'TI - da Dotazione Organica 2006'!$A$99</c:f>
              <c:strCache>
                <c:ptCount val="1"/>
                <c:pt idx="0">
                  <c:v>Tecnici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'TI - da Dotazione Organica 2006'!$B$95:$N$95</c:f>
              <c:numCache>
                <c:formatCode>General</c:formatCode>
                <c:ptCount val="13"/>
                <c:pt idx="0">
                  <c:v>2006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'TI - da Dotazione Organica 2006'!$B$99:$N$99</c:f>
              <c:numCache>
                <c:formatCode>0%</c:formatCode>
                <c:ptCount val="13"/>
                <c:pt idx="0">
                  <c:v>0.43568464730290457</c:v>
                </c:pt>
                <c:pt idx="1">
                  <c:v>0.40952380952380951</c:v>
                </c:pt>
                <c:pt idx="2">
                  <c:v>0.41499999999999998</c:v>
                </c:pt>
                <c:pt idx="3">
                  <c:v>0.41052631578947368</c:v>
                </c:pt>
                <c:pt idx="4">
                  <c:v>0.3968253968253968</c:v>
                </c:pt>
                <c:pt idx="5">
                  <c:v>0.39267015706806285</c:v>
                </c:pt>
                <c:pt idx="6">
                  <c:v>0.3719806763285024</c:v>
                </c:pt>
                <c:pt idx="7">
                  <c:v>0.37442922374429222</c:v>
                </c:pt>
                <c:pt idx="8">
                  <c:v>0.34649122807017546</c:v>
                </c:pt>
                <c:pt idx="9">
                  <c:v>0.33050847457627119</c:v>
                </c:pt>
                <c:pt idx="10">
                  <c:v>0.30268199233716475</c:v>
                </c:pt>
                <c:pt idx="11">
                  <c:v>0.25757575757575757</c:v>
                </c:pt>
                <c:pt idx="12">
                  <c:v>0.25092250922509224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95-4482-85DE-E3E42CDBAB0E}"/>
            </c:ext>
          </c:extLst>
        </c:ser>
        <c:ser>
          <c:idx val="4"/>
          <c:order val="4"/>
          <c:tx>
            <c:strRef>
              <c:f>'TI - da Dotazione Organica 2006'!$A$100</c:f>
              <c:strCache>
                <c:ptCount val="1"/>
                <c:pt idx="0">
                  <c:v>Amministrativi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'TI - da Dotazione Organica 2006'!$B$95:$N$95</c:f>
              <c:numCache>
                <c:formatCode>General</c:formatCode>
                <c:ptCount val="13"/>
                <c:pt idx="0">
                  <c:v>2006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'TI - da Dotazione Organica 2006'!$B$100:$N$100</c:f>
              <c:numCache>
                <c:formatCode>0%</c:formatCode>
                <c:ptCount val="13"/>
                <c:pt idx="0">
                  <c:v>0.13692946058091288</c:v>
                </c:pt>
                <c:pt idx="1">
                  <c:v>0.11904761904761904</c:v>
                </c:pt>
                <c:pt idx="2">
                  <c:v>0.12</c:v>
                </c:pt>
                <c:pt idx="3">
                  <c:v>0.12105263157894737</c:v>
                </c:pt>
                <c:pt idx="4">
                  <c:v>0.1111111111111111</c:v>
                </c:pt>
                <c:pt idx="5">
                  <c:v>0.1099476439790576</c:v>
                </c:pt>
                <c:pt idx="6">
                  <c:v>0.12560386473429952</c:v>
                </c:pt>
                <c:pt idx="7">
                  <c:v>0.13242009132420091</c:v>
                </c:pt>
                <c:pt idx="8">
                  <c:v>0.14473684210526316</c:v>
                </c:pt>
                <c:pt idx="9">
                  <c:v>0.15254237288135594</c:v>
                </c:pt>
                <c:pt idx="10">
                  <c:v>0.13409961685823754</c:v>
                </c:pt>
                <c:pt idx="11">
                  <c:v>0.14393939393939395</c:v>
                </c:pt>
                <c:pt idx="12">
                  <c:v>0.15867158671586715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95-4482-85DE-E3E42CDBAB0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93359775"/>
        <c:axId val="1795484895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'TI - da Dotazione Organica 2006'!$A$96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'TI - da Dotazione Organica 2006'!$B$95:$N$95</c15:sqref>
                        </c15:formulaRef>
                      </c:ext>
                    </c:extLst>
                    <c:numCache>
                      <c:formatCode>General</c:formatCode>
                      <c:ptCount val="13"/>
                      <c:pt idx="0">
                        <c:v>2006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</c:v>
                      </c:pt>
                      <c:pt idx="6">
                        <c:v>2018</c:v>
                      </c:pt>
                      <c:pt idx="7">
                        <c:v>2019</c:v>
                      </c:pt>
                      <c:pt idx="8">
                        <c:v>2020</c:v>
                      </c:pt>
                      <c:pt idx="9">
                        <c:v>2021</c:v>
                      </c:pt>
                      <c:pt idx="10">
                        <c:v>2022</c:v>
                      </c:pt>
                      <c:pt idx="11">
                        <c:v>2023</c:v>
                      </c:pt>
                      <c:pt idx="12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'TI - da Dotazione Organica 2006'!$B$96:$N$96</c15:sqref>
                        </c15:formulaRef>
                      </c:ext>
                    </c:extLst>
                    <c:numCache>
                      <c:formatCode>General</c:formatCode>
                      <c:ptCount val="1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7A95-4482-85DE-E3E42CDBAB0E}"/>
                  </c:ext>
                </c:extLst>
              </c15:ser>
            </c15:filteredBarSeries>
          </c:ext>
        </c:extLst>
      </c:barChart>
      <c:catAx>
        <c:axId val="9933597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95484895"/>
        <c:crosses val="autoZero"/>
        <c:auto val="1"/>
        <c:lblAlgn val="ctr"/>
        <c:lblOffset val="100"/>
        <c:noMultiLvlLbl val="0"/>
      </c:catAx>
      <c:valAx>
        <c:axId val="179548489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93359775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'R&amp;KT_Reclutam_Analisi'!$R$36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C5A-4919-B22F-CC83BA359895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C5A-4919-B22F-CC83BA359895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C5A-4919-B22F-CC83BA359895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separator>.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5A-4919-B22F-CC83BA359895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separator>.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C5A-4919-B22F-CC83BA359895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.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5A-4919-B22F-CC83BA359895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4472C4"/>
                </a:solidFill>
                <a:round/>
              </a:ln>
              <a:effectLst>
                <a:outerShdw blurRad="50800" dist="38100" dir="2700000" algn="tl" rotWithShape="0">
                  <a:srgbClr val="4472C4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'R&amp;KT_Reclutam_Analisi'!$B$32:$D$33</c:f>
              <c:strCache>
                <c:ptCount val="3"/>
                <c:pt idx="0">
                  <c:v>AE</c:v>
                </c:pt>
                <c:pt idx="1">
                  <c:v>ML</c:v>
                </c:pt>
                <c:pt idx="2">
                  <c:v>QN</c:v>
                </c:pt>
              </c:strCache>
            </c:strRef>
          </c:cat>
          <c:val>
            <c:numRef>
              <c:f>'R&amp;KT_Reclutam_Analisi'!$B$37:$D$37</c:f>
              <c:numCache>
                <c:formatCode>General</c:formatCode>
                <c:ptCount val="3"/>
                <c:pt idx="0">
                  <c:v>27</c:v>
                </c:pt>
                <c:pt idx="1">
                  <c:v>23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5A-4919-B22F-CC83BA35989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4590570719602979E-2"/>
          <c:y val="7.7057793345008757E-2"/>
          <c:w val="0.94540942928039706"/>
          <c:h val="0.9229422066549912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>
                  <a:alpha val="90000"/>
                </a:srgb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BF8-4EC8-A214-DBBF7C76EA1C}"/>
              </c:ext>
            </c:extLst>
          </c:dPt>
          <c:dPt>
            <c:idx val="1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BF8-4EC8-A214-DBBF7C76EA1C}"/>
              </c:ext>
            </c:extLst>
          </c:dPt>
          <c:dPt>
            <c:idx val="2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BF8-4EC8-A214-DBBF7C76EA1C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BF8-4EC8-A214-DBBF7C76EA1C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BF8-4EC8-A214-DBBF7C76EA1C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BF8-4EC8-A214-DBBF7C76EA1C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4472C4"/>
                </a:solidFill>
                <a:round/>
              </a:ln>
              <a:effectLst>
                <a:outerShdw blurRad="50800" dist="38100" dir="2700000" algn="tl" rotWithShape="0">
                  <a:srgbClr val="4472C4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'R&amp;KT_Reclutam_Analisi'!$A$34:$A$36</c:f>
              <c:strCache>
                <c:ptCount val="3"/>
                <c:pt idx="0">
                  <c:v>Ricercatori</c:v>
                </c:pt>
                <c:pt idx="1">
                  <c:v>Tecnologi</c:v>
                </c:pt>
                <c:pt idx="2">
                  <c:v>Tecnici</c:v>
                </c:pt>
              </c:strCache>
            </c:strRef>
          </c:cat>
          <c:val>
            <c:numRef>
              <c:f>'R&amp;KT_Reclutam_Analisi'!$T$26:$T$28</c:f>
              <c:numCache>
                <c:formatCode>General</c:formatCode>
                <c:ptCount val="3"/>
                <c:pt idx="0">
                  <c:v>63</c:v>
                </c:pt>
                <c:pt idx="1">
                  <c:v>14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F8-4EC8-A214-DBBF7C76EA1C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192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999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0975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i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pic>
        <p:nvPicPr>
          <p:cNvPr id="24" name="Google Shape;24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516"/>
            <a:ext cx="12192000" cy="6859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pic>
        <p:nvPicPr>
          <p:cNvPr id="11" name="Google Shape;11;p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0" y="-516"/>
            <a:ext cx="12192000" cy="685903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>
            <a:spLocks noGrp="1"/>
          </p:cNvSpPr>
          <p:nvPr>
            <p:ph type="ctrTitle" idx="4294967295"/>
          </p:nvPr>
        </p:nvSpPr>
        <p:spPr>
          <a:xfrm>
            <a:off x="6386359" y="4427720"/>
            <a:ext cx="5171400" cy="14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it-IT" sz="3200" dirty="0"/>
              <a:t>Fabbisogno di personale.</a:t>
            </a:r>
            <a:br>
              <a:rPr lang="it-IT" sz="3200" dirty="0"/>
            </a:br>
            <a:r>
              <a:rPr lang="it-IT" sz="3200" dirty="0"/>
              <a:t>Dinamiche di evoluzione</a:t>
            </a:r>
            <a:endParaRPr sz="32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0" y="6334780"/>
            <a:ext cx="5445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i="1" dirty="0"/>
          </a:p>
          <a:p>
            <a:r>
              <a:rPr lang="it-IT" i="1" dirty="0"/>
              <a:t>Consiglio di Amministrazione – 29 novembre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1;p2">
            <a:extLst>
              <a:ext uri="{FF2B5EF4-FFF2-40B4-BE49-F238E27FC236}">
                <a16:creationId xmlns:a16="http://schemas.microsoft.com/office/drawing/2014/main" id="{78C1F337-6D25-D0C3-A354-D73A7A3F9E00}"/>
              </a:ext>
            </a:extLst>
          </p:cNvPr>
          <p:cNvSpPr txBox="1">
            <a:spLocks/>
          </p:cNvSpPr>
          <p:nvPr/>
        </p:nvSpPr>
        <p:spPr>
          <a:xfrm>
            <a:off x="1011195" y="-1809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it-IT" dirty="0"/>
              <a:t>Reclutamento 2018-2024: Area R&amp;KT</a:t>
            </a:r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D01DEA40-084C-C423-81BB-656B07F1BA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756294"/>
              </p:ext>
            </p:extLst>
          </p:nvPr>
        </p:nvGraphicFramePr>
        <p:xfrm>
          <a:off x="1775637" y="1722474"/>
          <a:ext cx="8240232" cy="3211032"/>
        </p:xfrm>
        <a:graphic>
          <a:graphicData uri="http://schemas.openxmlformats.org/drawingml/2006/table">
            <a:tbl>
              <a:tblPr/>
              <a:tblGrid>
                <a:gridCol w="2322339">
                  <a:extLst>
                    <a:ext uri="{9D8B030D-6E8A-4147-A177-3AD203B41FA5}">
                      <a16:colId xmlns:a16="http://schemas.microsoft.com/office/drawing/2014/main" val="3816223643"/>
                    </a:ext>
                  </a:extLst>
                </a:gridCol>
                <a:gridCol w="2429290">
                  <a:extLst>
                    <a:ext uri="{9D8B030D-6E8A-4147-A177-3AD203B41FA5}">
                      <a16:colId xmlns:a16="http://schemas.microsoft.com/office/drawing/2014/main" val="2385502354"/>
                    </a:ext>
                  </a:extLst>
                </a:gridCol>
                <a:gridCol w="2037141">
                  <a:extLst>
                    <a:ext uri="{9D8B030D-6E8A-4147-A177-3AD203B41FA5}">
                      <a16:colId xmlns:a16="http://schemas.microsoft.com/office/drawing/2014/main" val="1109210825"/>
                    </a:ext>
                  </a:extLst>
                </a:gridCol>
                <a:gridCol w="1451462">
                  <a:extLst>
                    <a:ext uri="{9D8B030D-6E8A-4147-A177-3AD203B41FA5}">
                      <a16:colId xmlns:a16="http://schemas.microsoft.com/office/drawing/2014/main" val="290357598"/>
                    </a:ext>
                  </a:extLst>
                </a:gridCol>
              </a:tblGrid>
              <a:tr h="587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DIVISIONE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CESSAZIONI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ASSUNZIONI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970064"/>
                  </a:ext>
                </a:extLst>
              </a:tr>
              <a:tr h="6558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9445626"/>
                  </a:ext>
                </a:extLst>
              </a:tr>
              <a:tr h="6558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760610"/>
                  </a:ext>
                </a:extLst>
              </a:tr>
              <a:tr h="6558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371163"/>
                  </a:ext>
                </a:extLst>
              </a:tr>
              <a:tr h="6558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229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385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91;p2">
            <a:extLst>
              <a:ext uri="{FF2B5EF4-FFF2-40B4-BE49-F238E27FC236}">
                <a16:creationId xmlns:a16="http://schemas.microsoft.com/office/drawing/2014/main" id="{E41D7BC4-3238-7805-61D7-A76AF5EDAAD7}"/>
              </a:ext>
            </a:extLst>
          </p:cNvPr>
          <p:cNvSpPr txBox="1">
            <a:spLocks/>
          </p:cNvSpPr>
          <p:nvPr/>
        </p:nvSpPr>
        <p:spPr>
          <a:xfrm>
            <a:off x="1011195" y="-1809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it-IT" dirty="0"/>
              <a:t>Reclutamento 2018-2024: Area M&amp;S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A8B113C-B76B-D73E-41DE-ECBC84DFA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307" y="1534521"/>
            <a:ext cx="11446446" cy="426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578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91;p2">
            <a:extLst>
              <a:ext uri="{FF2B5EF4-FFF2-40B4-BE49-F238E27FC236}">
                <a16:creationId xmlns:a16="http://schemas.microsoft.com/office/drawing/2014/main" id="{E41D7BC4-3238-7805-61D7-A76AF5EDAAD7}"/>
              </a:ext>
            </a:extLst>
          </p:cNvPr>
          <p:cNvSpPr txBox="1">
            <a:spLocks/>
          </p:cNvSpPr>
          <p:nvPr/>
        </p:nvSpPr>
        <p:spPr>
          <a:xfrm>
            <a:off x="1011195" y="-1809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it-IT" dirty="0"/>
              <a:t>Reclutamento 2018-2024: Area M&amp;S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33342C20-4527-115F-A315-2ABD2579D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252915"/>
              </p:ext>
            </p:extLst>
          </p:nvPr>
        </p:nvGraphicFramePr>
        <p:xfrm>
          <a:off x="2892056" y="1144725"/>
          <a:ext cx="5703296" cy="5032241"/>
        </p:xfrm>
        <a:graphic>
          <a:graphicData uri="http://schemas.openxmlformats.org/drawingml/2006/table">
            <a:tbl>
              <a:tblPr/>
              <a:tblGrid>
                <a:gridCol w="1427852">
                  <a:extLst>
                    <a:ext uri="{9D8B030D-6E8A-4147-A177-3AD203B41FA5}">
                      <a16:colId xmlns:a16="http://schemas.microsoft.com/office/drawing/2014/main" val="3527165469"/>
                    </a:ext>
                  </a:extLst>
                </a:gridCol>
                <a:gridCol w="1427852">
                  <a:extLst>
                    <a:ext uri="{9D8B030D-6E8A-4147-A177-3AD203B41FA5}">
                      <a16:colId xmlns:a16="http://schemas.microsoft.com/office/drawing/2014/main" val="1381568655"/>
                    </a:ext>
                  </a:extLst>
                </a:gridCol>
                <a:gridCol w="1427852">
                  <a:extLst>
                    <a:ext uri="{9D8B030D-6E8A-4147-A177-3AD203B41FA5}">
                      <a16:colId xmlns:a16="http://schemas.microsoft.com/office/drawing/2014/main" val="88118030"/>
                    </a:ext>
                  </a:extLst>
                </a:gridCol>
                <a:gridCol w="1419740">
                  <a:extLst>
                    <a:ext uri="{9D8B030D-6E8A-4147-A177-3AD203B41FA5}">
                      <a16:colId xmlns:a16="http://schemas.microsoft.com/office/drawing/2014/main" val="3008241530"/>
                    </a:ext>
                  </a:extLst>
                </a:gridCol>
              </a:tblGrid>
              <a:tr h="4382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PROFILO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CESSAZIONI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ASSUNZIONI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670678"/>
                  </a:ext>
                </a:extLst>
              </a:tr>
              <a:tr h="4382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DIRIGENTE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188617"/>
                  </a:ext>
                </a:extLst>
              </a:tr>
              <a:tr h="4382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DIRIGENTE TECNOLOGO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309691"/>
                  </a:ext>
                </a:extLst>
              </a:tr>
              <a:tr h="4382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PRIMO TECNOLOGO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830959"/>
                  </a:ext>
                </a:extLst>
              </a:tr>
              <a:tr h="4382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TECNOLOGO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4441863"/>
                  </a:ext>
                </a:extLst>
              </a:tr>
              <a:tr h="4382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RICERCATORE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8276651"/>
                  </a:ext>
                </a:extLst>
              </a:tr>
              <a:tr h="4382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475041"/>
                  </a:ext>
                </a:extLst>
              </a:tr>
              <a:tr h="4382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OP. TECNICO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7771519"/>
                  </a:ext>
                </a:extLst>
              </a:tr>
              <a:tr h="4382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FUNZIONARIO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676719"/>
                  </a:ext>
                </a:extLst>
              </a:tr>
              <a:tr h="4382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607100"/>
                  </a:ext>
                </a:extLst>
              </a:tr>
              <a:tr h="4442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4051092"/>
                  </a:ext>
                </a:extLst>
              </a:tr>
              <a:tr h="2056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750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392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1011195" y="-1809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 err="1"/>
              <a:t>Question</a:t>
            </a:r>
            <a:r>
              <a:rPr lang="it-IT" dirty="0"/>
              <a:t> Time</a:t>
            </a:r>
            <a:endParaRPr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2890" y="955250"/>
            <a:ext cx="8037954" cy="534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56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1;p2">
            <a:extLst>
              <a:ext uri="{FF2B5EF4-FFF2-40B4-BE49-F238E27FC236}">
                <a16:creationId xmlns:a16="http://schemas.microsoft.com/office/drawing/2014/main" id="{429E2253-4578-5DB8-6E80-5714AD0F34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1195" y="-1809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Risorse umane: 2006 – 2024</a:t>
            </a:r>
            <a:endParaRPr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3AD1178-33E7-75D2-851A-ED24069B40F5}"/>
              </a:ext>
            </a:extLst>
          </p:cNvPr>
          <p:cNvSpPr txBox="1"/>
          <p:nvPr/>
        </p:nvSpPr>
        <p:spPr>
          <a:xfrm>
            <a:off x="548639" y="5903709"/>
            <a:ext cx="30572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i="1" dirty="0"/>
              <a:t>Solo tempo indeterminato. Dati 2024 al 30.10.2024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AE707F8-E846-AEC4-ADE8-CB0730024E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84" y="1431035"/>
            <a:ext cx="9950178" cy="438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889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1;p2">
            <a:extLst>
              <a:ext uri="{FF2B5EF4-FFF2-40B4-BE49-F238E27FC236}">
                <a16:creationId xmlns:a16="http://schemas.microsoft.com/office/drawing/2014/main" id="{ADCFEC56-5E59-AB8F-E3C5-CD3F09E707A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1195" y="-1809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Risorse umane: 2006 – 2024</a:t>
            </a:r>
            <a:endParaRPr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FF1D01C-37F4-A95A-3916-14D9173AE2B2}"/>
              </a:ext>
            </a:extLst>
          </p:cNvPr>
          <p:cNvSpPr txBox="1"/>
          <p:nvPr/>
        </p:nvSpPr>
        <p:spPr>
          <a:xfrm>
            <a:off x="6879265" y="6394438"/>
            <a:ext cx="31244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i="1" dirty="0"/>
              <a:t>Solo tempo indeterminato. Dati 2024 al 31.10.2024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C2517034-1C01-8FA3-037D-7CFF13939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028639"/>
              </p:ext>
            </p:extLst>
          </p:nvPr>
        </p:nvGraphicFramePr>
        <p:xfrm>
          <a:off x="1011194" y="1144727"/>
          <a:ext cx="9398076" cy="4830770"/>
        </p:xfrm>
        <a:graphic>
          <a:graphicData uri="http://schemas.openxmlformats.org/drawingml/2006/table">
            <a:tbl>
              <a:tblPr/>
              <a:tblGrid>
                <a:gridCol w="1449991">
                  <a:extLst>
                    <a:ext uri="{9D8B030D-6E8A-4147-A177-3AD203B41FA5}">
                      <a16:colId xmlns:a16="http://schemas.microsoft.com/office/drawing/2014/main" val="901971894"/>
                    </a:ext>
                  </a:extLst>
                </a:gridCol>
                <a:gridCol w="859253">
                  <a:extLst>
                    <a:ext uri="{9D8B030D-6E8A-4147-A177-3AD203B41FA5}">
                      <a16:colId xmlns:a16="http://schemas.microsoft.com/office/drawing/2014/main" val="2505521440"/>
                    </a:ext>
                  </a:extLst>
                </a:gridCol>
                <a:gridCol w="590736">
                  <a:extLst>
                    <a:ext uri="{9D8B030D-6E8A-4147-A177-3AD203B41FA5}">
                      <a16:colId xmlns:a16="http://schemas.microsoft.com/office/drawing/2014/main" val="382842316"/>
                    </a:ext>
                  </a:extLst>
                </a:gridCol>
                <a:gridCol w="590736">
                  <a:extLst>
                    <a:ext uri="{9D8B030D-6E8A-4147-A177-3AD203B41FA5}">
                      <a16:colId xmlns:a16="http://schemas.microsoft.com/office/drawing/2014/main" val="3819871858"/>
                    </a:ext>
                  </a:extLst>
                </a:gridCol>
                <a:gridCol w="590736">
                  <a:extLst>
                    <a:ext uri="{9D8B030D-6E8A-4147-A177-3AD203B41FA5}">
                      <a16:colId xmlns:a16="http://schemas.microsoft.com/office/drawing/2014/main" val="3176279071"/>
                    </a:ext>
                  </a:extLst>
                </a:gridCol>
                <a:gridCol w="590736">
                  <a:extLst>
                    <a:ext uri="{9D8B030D-6E8A-4147-A177-3AD203B41FA5}">
                      <a16:colId xmlns:a16="http://schemas.microsoft.com/office/drawing/2014/main" val="864544388"/>
                    </a:ext>
                  </a:extLst>
                </a:gridCol>
                <a:gridCol w="590736">
                  <a:extLst>
                    <a:ext uri="{9D8B030D-6E8A-4147-A177-3AD203B41FA5}">
                      <a16:colId xmlns:a16="http://schemas.microsoft.com/office/drawing/2014/main" val="507292783"/>
                    </a:ext>
                  </a:extLst>
                </a:gridCol>
                <a:gridCol w="590736">
                  <a:extLst>
                    <a:ext uri="{9D8B030D-6E8A-4147-A177-3AD203B41FA5}">
                      <a16:colId xmlns:a16="http://schemas.microsoft.com/office/drawing/2014/main" val="1674931127"/>
                    </a:ext>
                  </a:extLst>
                </a:gridCol>
                <a:gridCol w="590736">
                  <a:extLst>
                    <a:ext uri="{9D8B030D-6E8A-4147-A177-3AD203B41FA5}">
                      <a16:colId xmlns:a16="http://schemas.microsoft.com/office/drawing/2014/main" val="2217252139"/>
                    </a:ext>
                  </a:extLst>
                </a:gridCol>
                <a:gridCol w="590736">
                  <a:extLst>
                    <a:ext uri="{9D8B030D-6E8A-4147-A177-3AD203B41FA5}">
                      <a16:colId xmlns:a16="http://schemas.microsoft.com/office/drawing/2014/main" val="4129634385"/>
                    </a:ext>
                  </a:extLst>
                </a:gridCol>
                <a:gridCol w="590736">
                  <a:extLst>
                    <a:ext uri="{9D8B030D-6E8A-4147-A177-3AD203B41FA5}">
                      <a16:colId xmlns:a16="http://schemas.microsoft.com/office/drawing/2014/main" val="1028969962"/>
                    </a:ext>
                  </a:extLst>
                </a:gridCol>
                <a:gridCol w="590736">
                  <a:extLst>
                    <a:ext uri="{9D8B030D-6E8A-4147-A177-3AD203B41FA5}">
                      <a16:colId xmlns:a16="http://schemas.microsoft.com/office/drawing/2014/main" val="2839280139"/>
                    </a:ext>
                  </a:extLst>
                </a:gridCol>
                <a:gridCol w="590736">
                  <a:extLst>
                    <a:ext uri="{9D8B030D-6E8A-4147-A177-3AD203B41FA5}">
                      <a16:colId xmlns:a16="http://schemas.microsoft.com/office/drawing/2014/main" val="3680578190"/>
                    </a:ext>
                  </a:extLst>
                </a:gridCol>
                <a:gridCol w="590736">
                  <a:extLst>
                    <a:ext uri="{9D8B030D-6E8A-4147-A177-3AD203B41FA5}">
                      <a16:colId xmlns:a16="http://schemas.microsoft.com/office/drawing/2014/main" val="10003171"/>
                    </a:ext>
                  </a:extLst>
                </a:gridCol>
              </a:tblGrid>
              <a:tr h="4082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Profilo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Dotazione organica     2006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310149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Dirigente amministrativo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757175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Dirigente di ricerca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328660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Primo ricercatore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7956876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Ricercatore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5410761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Dirigente tecnologo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324134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Primo tecnologo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3932288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Tecnologo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602513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Collaboratore tecnico E.R.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4866025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Operatore tecnico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5790529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Funzionario di amministrazione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0747648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Collaboratore di amministrazione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992643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Operatore di amministrazione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716065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BDD7EE"/>
                      </a:fgClr>
                      <a:bgClr>
                        <a:srgbClr val="DDEBF7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369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9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1;p2">
            <a:extLst>
              <a:ext uri="{FF2B5EF4-FFF2-40B4-BE49-F238E27FC236}">
                <a16:creationId xmlns:a16="http://schemas.microsoft.com/office/drawing/2014/main" id="{85777233-2277-FF73-30DB-43584F21F66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1195" y="-1809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Indici di composizione (1)</a:t>
            </a:r>
            <a:endParaRPr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3F3989B6-A6A3-C510-E2E8-49D4E2B834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553418"/>
              </p:ext>
            </p:extLst>
          </p:nvPr>
        </p:nvGraphicFramePr>
        <p:xfrm>
          <a:off x="744279" y="1286540"/>
          <a:ext cx="10324214" cy="4593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782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1;p2">
            <a:extLst>
              <a:ext uri="{FF2B5EF4-FFF2-40B4-BE49-F238E27FC236}">
                <a16:creationId xmlns:a16="http://schemas.microsoft.com/office/drawing/2014/main" id="{BCFAE847-B1FD-6949-9DC1-43F57AE132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1195" y="-1809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Indici di composizione (2)</a:t>
            </a:r>
            <a:endParaRPr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2CFD5291-D06D-D04F-AFA2-E7A2F691E2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8678792"/>
              </p:ext>
            </p:extLst>
          </p:nvPr>
        </p:nvGraphicFramePr>
        <p:xfrm>
          <a:off x="1127052" y="1144726"/>
          <a:ext cx="9494874" cy="4766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390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8FBD7286-4DD8-6E6D-23F4-2EB31AC5D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59" y="902902"/>
            <a:ext cx="8627634" cy="5186141"/>
          </a:xfrm>
          <a:prstGeom prst="rect">
            <a:avLst/>
          </a:prstGeom>
        </p:spPr>
      </p:pic>
      <p:sp>
        <p:nvSpPr>
          <p:cNvPr id="5" name="Google Shape;91;p2">
            <a:extLst>
              <a:ext uri="{FF2B5EF4-FFF2-40B4-BE49-F238E27FC236}">
                <a16:creationId xmlns:a16="http://schemas.microsoft.com/office/drawing/2014/main" id="{04BE32CC-E597-E031-2EF2-869B3B9926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89711" y="220755"/>
            <a:ext cx="10520979" cy="660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% Personale tecnico su personale di ricerca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694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A44161FA-2947-86EA-0B66-A60F485F5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91" y="1043491"/>
            <a:ext cx="9305739" cy="5593754"/>
          </a:xfrm>
          <a:prstGeom prst="rect">
            <a:avLst/>
          </a:prstGeom>
        </p:spPr>
      </p:pic>
      <p:sp>
        <p:nvSpPr>
          <p:cNvPr id="6" name="Google Shape;91;p2">
            <a:extLst>
              <a:ext uri="{FF2B5EF4-FFF2-40B4-BE49-F238E27FC236}">
                <a16:creationId xmlns:a16="http://schemas.microsoft.com/office/drawing/2014/main" id="{CCAB186A-7887-051F-DECB-6E7704DA88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46672" y="220755"/>
            <a:ext cx="10520979" cy="660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% Personale TA su personale di ricerca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44510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1;p2">
            <a:extLst>
              <a:ext uri="{FF2B5EF4-FFF2-40B4-BE49-F238E27FC236}">
                <a16:creationId xmlns:a16="http://schemas.microsoft.com/office/drawing/2014/main" id="{13595D64-CA53-585B-4842-C90F01520E7F}"/>
              </a:ext>
            </a:extLst>
          </p:cNvPr>
          <p:cNvSpPr txBox="1">
            <a:spLocks/>
          </p:cNvSpPr>
          <p:nvPr/>
        </p:nvSpPr>
        <p:spPr>
          <a:xfrm>
            <a:off x="1011195" y="-1809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it-IT" dirty="0"/>
              <a:t>Reclutamento 2018-2024: Area R&amp;KT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63CDDAB6-2A1F-281C-C107-9469DAE23A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814684"/>
              </p:ext>
            </p:extLst>
          </p:nvPr>
        </p:nvGraphicFramePr>
        <p:xfrm>
          <a:off x="636181" y="1276143"/>
          <a:ext cx="10515602" cy="1494989"/>
        </p:xfrm>
        <a:graphic>
          <a:graphicData uri="http://schemas.openxmlformats.org/drawingml/2006/table">
            <a:tbl>
              <a:tblPr/>
              <a:tblGrid>
                <a:gridCol w="696817">
                  <a:extLst>
                    <a:ext uri="{9D8B030D-6E8A-4147-A177-3AD203B41FA5}">
                      <a16:colId xmlns:a16="http://schemas.microsoft.com/office/drawing/2014/main" val="3363357634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602022115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2945489206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2435881141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3350870352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1336724710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3101738752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946819126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3876805851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1274429451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729298624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1371894328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1401909970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3028203420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225661250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2409150999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1699145275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2077445629"/>
                    </a:ext>
                  </a:extLst>
                </a:gridCol>
                <a:gridCol w="506776">
                  <a:extLst>
                    <a:ext uri="{9D8B030D-6E8A-4147-A177-3AD203B41FA5}">
                      <a16:colId xmlns:a16="http://schemas.microsoft.com/office/drawing/2014/main" val="2516926209"/>
                    </a:ext>
                  </a:extLst>
                </a:gridCol>
                <a:gridCol w="696817">
                  <a:extLst>
                    <a:ext uri="{9D8B030D-6E8A-4147-A177-3AD203B41FA5}">
                      <a16:colId xmlns:a16="http://schemas.microsoft.com/office/drawing/2014/main" val="1259465351"/>
                    </a:ext>
                  </a:extLst>
                </a:gridCol>
              </a:tblGrid>
              <a:tr h="22804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Profilo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AE1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AE2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AE3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AE4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AE5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Totale        AE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ML1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ML2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ML3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ML4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ML5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Totale        ML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QN1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QN2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QN3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QN4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QN5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Totale        QN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TOTALE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249876"/>
                  </a:ext>
                </a:extLst>
              </a:tr>
              <a:tr h="3167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Ricercatori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730475"/>
                  </a:ext>
                </a:extLst>
              </a:tr>
              <a:tr h="3167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Tecnologi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559111"/>
                  </a:ext>
                </a:extLst>
              </a:tr>
              <a:tr h="3167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Tecnici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346506"/>
                  </a:ext>
                </a:extLst>
              </a:tr>
              <a:tr h="3167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123437"/>
                  </a:ext>
                </a:extLst>
              </a:tr>
            </a:tbl>
          </a:graphicData>
        </a:graphic>
      </p:graphicFrame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D05C6C69-9EE9-574C-90D2-218D1136B3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676674"/>
              </p:ext>
            </p:extLst>
          </p:nvPr>
        </p:nvGraphicFramePr>
        <p:xfrm>
          <a:off x="333634" y="2902550"/>
          <a:ext cx="5810250" cy="358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CDE79DF9-E856-2B2C-BD0B-34983ABB6A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0304949"/>
              </p:ext>
            </p:extLst>
          </p:nvPr>
        </p:nvGraphicFramePr>
        <p:xfrm>
          <a:off x="5705856" y="2902550"/>
          <a:ext cx="4796282" cy="3489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56364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1;p2">
            <a:extLst>
              <a:ext uri="{FF2B5EF4-FFF2-40B4-BE49-F238E27FC236}">
                <a16:creationId xmlns:a16="http://schemas.microsoft.com/office/drawing/2014/main" id="{344B659D-C78D-8BEA-6332-D2FB277293A0}"/>
              </a:ext>
            </a:extLst>
          </p:cNvPr>
          <p:cNvSpPr txBox="1">
            <a:spLocks/>
          </p:cNvSpPr>
          <p:nvPr/>
        </p:nvSpPr>
        <p:spPr>
          <a:xfrm>
            <a:off x="1011195" y="-1809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it-IT" dirty="0"/>
              <a:t>Reclutamento 2018-2024: Area R&amp;KT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19BDA0A-581A-6C2D-D65D-F9EA87CBB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799866"/>
            <a:ext cx="10451592" cy="162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160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13224</TotalTime>
  <Words>527</Words>
  <Application>Microsoft Office PowerPoint</Application>
  <PresentationFormat>Widescreen</PresentationFormat>
  <Paragraphs>384</Paragraphs>
  <Slides>13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di Office</vt:lpstr>
      <vt:lpstr>Fabbisogno di personale. Dinamiche di evoluzione</vt:lpstr>
      <vt:lpstr>Risorse umane: 2006 – 2024</vt:lpstr>
      <vt:lpstr>Risorse umane: 2006 – 2024</vt:lpstr>
      <vt:lpstr>Indici di composizione (1)</vt:lpstr>
      <vt:lpstr>Indici di composizione (2)</vt:lpstr>
      <vt:lpstr>% Personale tecnico su personale di ricerca</vt:lpstr>
      <vt:lpstr>% Personale TA su personale di ricerca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Question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Rischio Stress Lavoro Correlato. Analisi</dc:title>
  <dc:creator>Utente di Microsoft Office</dc:creator>
  <cp:lastModifiedBy>Lia Valenti</cp:lastModifiedBy>
  <cp:revision>104</cp:revision>
  <dcterms:created xsi:type="dcterms:W3CDTF">2021-05-25T15:45:26Z</dcterms:created>
  <dcterms:modified xsi:type="dcterms:W3CDTF">2024-12-05T13:36:57Z</dcterms:modified>
</cp:coreProperties>
</file>