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78" r:id="rId4"/>
    <p:sldId id="277" r:id="rId5"/>
    <p:sldId id="272" r:id="rId6"/>
    <p:sldId id="261" r:id="rId7"/>
    <p:sldId id="266" r:id="rId8"/>
    <p:sldId id="267" r:id="rId9"/>
    <p:sldId id="279" r:id="rId10"/>
    <p:sldId id="275" r:id="rId11"/>
    <p:sldId id="27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atEuDawBzyXcc9YF0+IcgtDjy5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F8CCE3-A3F8-A087-BD68-BED0D5B9F6E7}" name="Davide Calonico" initials="DC" userId="067743e5c968b10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2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5024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81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44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73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909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51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9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41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24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67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i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16"/>
            <a:ext cx="12192000" cy="6859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1" name="Google Shape;11;p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-516"/>
            <a:ext cx="12192000" cy="68590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noa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t.fbk.eu/units/3dom/optical-metrolog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fbk.eu/it/sensors-devic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quetlab.i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infrastrutturaimpresa.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 idx="4294967295"/>
          </p:nvPr>
        </p:nvSpPr>
        <p:spPr>
          <a:xfrm>
            <a:off x="1232263" y="4974607"/>
            <a:ext cx="10699964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r">
              <a:spcAft>
                <a:spcPts val="1200"/>
              </a:spcAft>
              <a:buSzPct val="100000"/>
            </a:pPr>
            <a:r>
              <a:rPr lang="en-GB" sz="4000" dirty="0"/>
              <a:t>MUR-CONT: Next-generation metrology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569132" y="6324649"/>
            <a:ext cx="630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CdD</a:t>
            </a:r>
            <a:r>
              <a:rPr lang="it-IT" dirty="0"/>
              <a:t>, 3 novembre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998131" y="-167912"/>
            <a:ext cx="1111984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it-IT" dirty="0"/>
              <a:t>Il processo</a:t>
            </a:r>
            <a:endParaRPr lang="it-IT" sz="3800"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657498" y="1010196"/>
            <a:ext cx="11225348" cy="552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Proposta di processo: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Per ora sono state raccolte dai </a:t>
            </a:r>
            <a:r>
              <a:rPr lang="it-IT" dirty="0" err="1"/>
              <a:t>RdD</a:t>
            </a:r>
            <a:r>
              <a:rPr lang="it-IT" dirty="0"/>
              <a:t> delle </a:t>
            </a:r>
            <a:r>
              <a:rPr lang="it-IT" dirty="0" err="1"/>
              <a:t>pre</a:t>
            </a:r>
            <a:r>
              <a:rPr lang="it-IT" dirty="0"/>
              <a:t>-proposte per capire i dubbi ricorrenti e le incertezze nell’avvio di un nuovo processo;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Entro il 20 novembre, proposte definitive (aggiornare il </a:t>
            </a:r>
            <a:r>
              <a:rPr lang="it-IT" i="1" dirty="0" err="1"/>
              <a:t>template</a:t>
            </a:r>
            <a:r>
              <a:rPr lang="it-IT" dirty="0"/>
              <a:t>?);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Entro il 7 dicembre, selezione dei 13 progetti (in caso di aree metrologiche scoperte, eventualmente più di un progetto per area);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Nella settimana dal 12 al 16 dicembre, ratifica in </a:t>
            </a:r>
            <a:r>
              <a:rPr lang="it-IT" dirty="0" err="1"/>
              <a:t>CdD</a:t>
            </a:r>
            <a:r>
              <a:rPr lang="it-IT" dirty="0"/>
              <a:t>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Esiste libertà di spesa in merito ai 50 k€/anno: </a:t>
            </a:r>
            <a:r>
              <a:rPr lang="it-IT" dirty="0" err="1"/>
              <a:t>fee</a:t>
            </a:r>
            <a:r>
              <a:rPr lang="it-IT" dirty="0"/>
              <a:t> annuale per PiQuET/</a:t>
            </a:r>
            <a:r>
              <a:rPr lang="it-IT" dirty="0" err="1"/>
              <a:t>IMPreSA</a:t>
            </a:r>
            <a:r>
              <a:rPr lang="it-IT" dirty="0"/>
              <a:t>, posizioni TD, materiali di consumo, software, servizi, </a:t>
            </a:r>
            <a:r>
              <a:rPr lang="it-IT" dirty="0" err="1"/>
              <a:t>etc</a:t>
            </a:r>
            <a:r>
              <a:rPr lang="it-IT" dirty="0"/>
              <a:t> 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Per le regole di bilancio, occorre individuale i 13 PI entro fine anno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09" y="5831154"/>
            <a:ext cx="3177454" cy="7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998131" y="-167912"/>
            <a:ext cx="1111984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it-IT" dirty="0"/>
              <a:t>Considerazioni a latere</a:t>
            </a:r>
            <a:endParaRPr lang="it-IT" sz="3800"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488950" y="944881"/>
            <a:ext cx="11518900" cy="552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Si tratta della </a:t>
            </a:r>
            <a:r>
              <a:rPr lang="it-IT" u="sng" dirty="0"/>
              <a:t>prima volta</a:t>
            </a:r>
            <a:r>
              <a:rPr lang="it-IT" dirty="0"/>
              <a:t> nella storia dell’Istituto in cui si attinge al fondo per la progettualità a carattere continuativo. Quindi è vitale sfruttare al meglio questa occasione, anche per dimostrare la capacità propositiva e proattiva dell’Istituto 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Anche se la priorità di INRiM non sarà probabilmente mai quella di produrre sensori, è importante </a:t>
            </a:r>
            <a:r>
              <a:rPr lang="it-IT" u="sng" dirty="0"/>
              <a:t>familiarizzare con le nuove tecnologie di sviluppo dei sensori</a:t>
            </a:r>
            <a:r>
              <a:rPr lang="it-IT" dirty="0"/>
              <a:t> perché è qui che risiede la maggiore richiesta dalla comunità della ricerca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Si tratta di una occasione per affiancare alle storiche competenze dell’Istituto nella metrologia (es. per i primari e  per la riferibilità) anche altre competenze più ampie in merito </a:t>
            </a:r>
            <a:r>
              <a:rPr lang="it-IT" u="sng" dirty="0"/>
              <a:t>alle misure ed ai sensori</a:t>
            </a:r>
            <a:r>
              <a:rPr lang="it-IT" dirty="0"/>
              <a:t> più in generale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09" y="5831154"/>
            <a:ext cx="3177454" cy="7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8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998131" y="-167912"/>
            <a:ext cx="1111984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it-IT" dirty="0"/>
              <a:t>Gli ingredienti</a:t>
            </a:r>
            <a:endParaRPr lang="it-IT" sz="3800"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0771" y="932329"/>
            <a:ext cx="10803879" cy="522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sz="2500" dirty="0"/>
              <a:t>Il mercato dei sensori miniaturizzati, integrati (direttamente nei dispositivi finali) e basati sulla </a:t>
            </a:r>
            <a:r>
              <a:rPr lang="it-IT" sz="2500" u="sng" dirty="0"/>
              <a:t>tecnologia MEMS</a:t>
            </a:r>
            <a:r>
              <a:rPr lang="it-IT" sz="2500" dirty="0"/>
              <a:t> (Micro-</a:t>
            </a:r>
            <a:r>
              <a:rPr lang="it-IT" sz="2500" dirty="0" err="1"/>
              <a:t>Electro</a:t>
            </a:r>
            <a:r>
              <a:rPr lang="it-IT" sz="2500" dirty="0"/>
              <a:t>-</a:t>
            </a:r>
            <a:r>
              <a:rPr lang="it-IT" sz="2500" dirty="0" err="1"/>
              <a:t>Mechanical</a:t>
            </a:r>
            <a:r>
              <a:rPr lang="it-IT" sz="2500" dirty="0"/>
              <a:t> Systems) è piuttosto florido, ma vede impegnate poche realtà nazionali (con l’eccezione di ST per i cellulari)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sz="2500" dirty="0"/>
              <a:t>I dispositivi basati su </a:t>
            </a:r>
            <a:r>
              <a:rPr lang="it-IT" sz="2500" u="sng" dirty="0"/>
              <a:t>tecnologie quantistiche</a:t>
            </a:r>
            <a:r>
              <a:rPr lang="it-IT" sz="2500" dirty="0"/>
              <a:t> (singolo fotone, singolo elettrone, atomi e ioni freddi), sono nella loro infanzia, a parte poche applicazioni (es. nel settore della quantum </a:t>
            </a:r>
            <a:r>
              <a:rPr lang="it-IT" sz="2500" dirty="0" err="1"/>
              <a:t>metrology</a:t>
            </a:r>
            <a:r>
              <a:rPr lang="it-IT" sz="2500" dirty="0"/>
              <a:t>, delle telecomunicazioni e dei computer quantistici)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sz="2500" dirty="0"/>
              <a:t>Il potenziale delle tecnologie quantistiche </a:t>
            </a:r>
            <a:r>
              <a:rPr lang="it-IT" sz="2500" u="sng" dirty="0"/>
              <a:t>per la sensoristica e la metrologia</a:t>
            </a:r>
            <a:r>
              <a:rPr lang="it-IT" sz="2500" dirty="0"/>
              <a:t> è stato riconosciuto dai documenti strategici nazionali (es. PNR 2021-2027, Articolazione 3. Tecnologie quantistiche per la sensoristica e la metrologia)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sz="2500" dirty="0"/>
              <a:t>Una chiara fonte di ispirazione è il programma </a:t>
            </a:r>
            <a:r>
              <a:rPr lang="it-IT" sz="2500" dirty="0">
                <a:hlinkClick r:id="rId3"/>
              </a:rPr>
              <a:t>NIST-on-a-chip</a:t>
            </a:r>
            <a:endParaRPr lang="it-IT" sz="2500" dirty="0"/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sz="2500" dirty="0"/>
              <a:t>La </a:t>
            </a:r>
            <a:r>
              <a:rPr lang="it-IT" sz="2500" u="sng" dirty="0"/>
              <a:t>transizione energetica</a:t>
            </a:r>
            <a:r>
              <a:rPr lang="it-IT" sz="2500" dirty="0"/>
              <a:t> e l'economia circolare prevedono una maggiore penetrazione delle fonti rinnovabili di energia, che per loro stessa natura sono molto distribuite e quindi richiedono un monitoraggio capillare con grosse reti di sensori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09" y="5831154"/>
            <a:ext cx="3177454" cy="7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4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998131" y="-167912"/>
            <a:ext cx="1111984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it-IT" dirty="0"/>
              <a:t>Il contesto nazionale</a:t>
            </a:r>
            <a:endParaRPr lang="it-IT" sz="3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09" y="5831154"/>
            <a:ext cx="3177454" cy="7960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748" y="5120089"/>
            <a:ext cx="2925515" cy="7625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2029"/>
            <a:ext cx="8524531" cy="354477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331" y="3639781"/>
            <a:ext cx="4784200" cy="286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8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998131" y="-167912"/>
            <a:ext cx="1111984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it-IT" dirty="0"/>
              <a:t>I concorrenti e le sfide</a:t>
            </a:r>
            <a:endParaRPr lang="it-IT" sz="3800"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199" y="1075508"/>
            <a:ext cx="10561321" cy="507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Altri istituti di ricerca (es. FBK) hanno colto bene queste tendenze (solo come esempio, si veda la pagina di Optical Metrology di FBK </a:t>
            </a:r>
            <a:r>
              <a:rPr lang="it-IT" dirty="0">
                <a:hlinkClick r:id="rId3"/>
              </a:rPr>
              <a:t>https://ict.fbk.eu/units/3dom/optical-metrology/</a:t>
            </a:r>
            <a:r>
              <a:rPr lang="it-IT" dirty="0"/>
              <a:t> o quella dedicata ai sensori </a:t>
            </a:r>
            <a:r>
              <a:rPr lang="it-IT" dirty="0">
                <a:hlinkClick r:id="rId4"/>
              </a:rPr>
              <a:t>https://www.fbk.eu/it/sensors-devices/</a:t>
            </a:r>
            <a:r>
              <a:rPr lang="it-IT" dirty="0"/>
              <a:t>)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Si tratta di un contesto molto sfidante, perché richiede di concatenare: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Tecnologie micro-nano (MEMS) e quantistiche (singolo fotone, singolo elettrone, atomi e ioni freddi), mediante le infrastrutture INRIM;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Metrologia e sensoristica;</a:t>
            </a:r>
          </a:p>
          <a:p>
            <a:pPr marL="685800" lvl="1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Transizione energetica ed economia circolare (energia eolica, energia da moto ondoso, gas naturale liquefatto, biocombustibili, idrogeno, pannelli fotovoltaici, trasformatori, batterie, micro-mobilità).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409" y="5831154"/>
            <a:ext cx="3177454" cy="7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8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8507455" y="4741817"/>
            <a:ext cx="3392807" cy="19701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Stakeholder </a:t>
            </a:r>
            <a:r>
              <a:rPr lang="en-US" sz="2400" dirty="0" err="1">
                <a:solidFill>
                  <a:schemeClr val="tx1"/>
                </a:solidFill>
              </a:rPr>
              <a:t>esterni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8608421" y="1883900"/>
            <a:ext cx="3357155" cy="32552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Transizione energetica ed economia circolare (energia eolica, energia da moto ondoso, gas naturale liquefatto, biocombustibili, idrogeno, pannelli fotovoltaici, trasformatori, batterie, </a:t>
            </a:r>
            <a:r>
              <a:rPr lang="it-IT" sz="1600" dirty="0" err="1"/>
              <a:t>micromobilità</a:t>
            </a:r>
            <a:r>
              <a:rPr lang="it-IT" sz="1600" dirty="0"/>
              <a:t>)</a:t>
            </a:r>
          </a:p>
        </p:txBody>
      </p:sp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998131" y="-167912"/>
            <a:ext cx="1111984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it-IT" dirty="0"/>
              <a:t>Quale è l’idea di fondo?</a:t>
            </a:r>
            <a:endParaRPr lang="it-IT" sz="3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09" y="5831154"/>
            <a:ext cx="3177454" cy="796069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4468585" y="1308235"/>
            <a:ext cx="4552405" cy="4302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Metrologia e sensoristica</a:t>
            </a:r>
          </a:p>
        </p:txBody>
      </p:sp>
      <p:sp>
        <p:nvSpPr>
          <p:cNvPr id="4" name="Ovale 3"/>
          <p:cNvSpPr/>
          <p:nvPr/>
        </p:nvSpPr>
        <p:spPr>
          <a:xfrm>
            <a:off x="252549" y="962298"/>
            <a:ext cx="5190308" cy="4902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Tecnologie micro-nano (MEMS) e quantistiche (singolo fotone, singolo elettrone, atomi e ioni freddi), mediante le infrastrutture INRIM</a:t>
            </a:r>
            <a:endParaRPr lang="en-US" sz="2400" dirty="0"/>
          </a:p>
        </p:txBody>
      </p:sp>
      <p:sp>
        <p:nvSpPr>
          <p:cNvPr id="6" name="Stella a 5 punte 5"/>
          <p:cNvSpPr/>
          <p:nvPr/>
        </p:nvSpPr>
        <p:spPr>
          <a:xfrm>
            <a:off x="4785360" y="2934788"/>
            <a:ext cx="714103" cy="85779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ella a 5 punte 10"/>
          <p:cNvSpPr/>
          <p:nvPr/>
        </p:nvSpPr>
        <p:spPr>
          <a:xfrm>
            <a:off x="8383179" y="2984863"/>
            <a:ext cx="714103" cy="857794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1" b="18677"/>
          <a:stretch/>
        </p:blipFill>
        <p:spPr>
          <a:xfrm>
            <a:off x="8608421" y="5909820"/>
            <a:ext cx="1641148" cy="72214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954" y="5978434"/>
            <a:ext cx="1553869" cy="5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1011195" y="-180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(14/09) MUR-CONT: New category of funds</a:t>
            </a: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199" y="940527"/>
            <a:ext cx="10561321" cy="552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GB" dirty="0"/>
              <a:t>For the first time, we proposed to the Ministry to fund two projects in the category intended for projects supported by continuous funding </a:t>
            </a:r>
            <a:r>
              <a:rPr lang="it-IT" dirty="0"/>
              <a:t>(</a:t>
            </a:r>
            <a:r>
              <a:rPr lang="en-GB" dirty="0"/>
              <a:t>“</a:t>
            </a:r>
            <a:r>
              <a:rPr lang="en-GB" i="1" dirty="0" err="1"/>
              <a:t>Progettualità</a:t>
            </a:r>
            <a:r>
              <a:rPr lang="en-GB" i="1" dirty="0"/>
              <a:t> di </a:t>
            </a:r>
            <a:r>
              <a:rPr lang="en-GB" i="1" dirty="0" err="1"/>
              <a:t>carattere</a:t>
            </a:r>
            <a:r>
              <a:rPr lang="en-GB" i="1" dirty="0"/>
              <a:t> </a:t>
            </a:r>
            <a:r>
              <a:rPr lang="en-GB" i="1" dirty="0" err="1"/>
              <a:t>continuativo</a:t>
            </a:r>
            <a:r>
              <a:rPr lang="en-GB" dirty="0"/>
              <a:t>”), as it already happens for other public research institutions</a:t>
            </a:r>
          </a:p>
          <a:p>
            <a:pPr marL="228600" lvl="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GB" dirty="0"/>
              <a:t>The key idea is (a) to strengthen on-going initiatives by widening the numbers of application fields and (b) to start up new research lines according to our Vision document</a:t>
            </a:r>
          </a:p>
          <a:p>
            <a:pPr marL="228600" lvl="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GB" dirty="0"/>
              <a:t>In particular, coherently with NGEU (PNRR), we focused on (a) the </a:t>
            </a:r>
            <a:r>
              <a:rPr lang="en-US" dirty="0"/>
              <a:t>micro/</a:t>
            </a:r>
            <a:r>
              <a:rPr lang="en-US" dirty="0" err="1"/>
              <a:t>nano</a:t>
            </a:r>
            <a:r>
              <a:rPr lang="en-US" dirty="0"/>
              <a:t>-fabrication &amp; physical-chemical analysis and (b) the energy transition challenge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09" y="5119650"/>
            <a:ext cx="5548114" cy="13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1011195" y="-180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GB" dirty="0"/>
              <a:t>(14/09) Next-generation metrology</a:t>
            </a: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199" y="940527"/>
            <a:ext cx="10561321" cy="552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it-IT" dirty="0"/>
              <a:t>Project #1: «</a:t>
            </a:r>
            <a:r>
              <a:rPr lang="it-IT" i="1" dirty="0"/>
              <a:t>Sviluppo di nuova metrologia e nuovi sensori per la transizione energetica e l'economia circolare, basati sulle tecnologie micro-nano e quantistiche</a:t>
            </a:r>
            <a:r>
              <a:rPr lang="it-IT" dirty="0"/>
              <a:t>»</a:t>
            </a:r>
          </a:p>
          <a:p>
            <a:pPr marL="228600" lvl="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dirty="0"/>
              <a:t>Goal: development of miniaturized sensors, integrated (directly in the final devices) and based on MEMS (Micro-Electro-Mechanical Systems) and/or quantum technology (single photon, single electron, cold atoms and ions) for 13 strategic application areas</a:t>
            </a:r>
          </a:p>
          <a:p>
            <a:pPr marL="228600" lvl="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dirty="0"/>
              <a:t>Mandatory: the program is intended </a:t>
            </a:r>
            <a:r>
              <a:rPr lang="en-US" u="sng" dirty="0"/>
              <a:t>to force</a:t>
            </a:r>
            <a:r>
              <a:rPr lang="en-US" dirty="0"/>
              <a:t> the use of the new </a:t>
            </a:r>
            <a:r>
              <a:rPr lang="en-US" dirty="0">
                <a:hlinkClick r:id="rId3"/>
              </a:rPr>
              <a:t>PiQuET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IMPreSA</a:t>
            </a:r>
            <a:r>
              <a:rPr lang="en-US" dirty="0"/>
              <a:t> infrastructures by spreading micro-</a:t>
            </a:r>
            <a:r>
              <a:rPr lang="en-US" dirty="0" err="1"/>
              <a:t>nano</a:t>
            </a:r>
            <a:r>
              <a:rPr lang="en-US" dirty="0"/>
              <a:t> and quantum technologies in all metrological areas</a:t>
            </a:r>
          </a:p>
          <a:p>
            <a:pPr marL="228600" lvl="0" indent="-228600"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dirty="0"/>
              <a:t>Funds: 970.000 €/year (the request is no less than 5 years)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63" y="5831154"/>
            <a:ext cx="3177454" cy="7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6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09" y="5831154"/>
            <a:ext cx="3177454" cy="796069"/>
          </a:xfrm>
          <a:prstGeom prst="rect">
            <a:avLst/>
          </a:prstGeom>
        </p:spPr>
      </p:pic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1011195" y="-180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GB" dirty="0"/>
              <a:t>(14/09) Next-generation metrology</a:t>
            </a: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727165" y="940526"/>
            <a:ext cx="11399520" cy="564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4500" dirty="0"/>
              <a:t>New metrology and new sensors for 13 strategic application areas: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#01, mechanics (dimensions) for wind energy and wave energy;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#02, mechanics (forces and hardness) for wind energy and wave energy;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#03, mechanics (accelerations) for wind and wave energy devices;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#04, fluid dynamics (liquids) for liquid fuels (liquefied natural gas and biofuels);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#05, fluid dynamics (gas flow) for gas metering (including hydrogen);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#06, thermodynamics (temperature) for energy saving and thermal conditioning of the batteries;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#07, thermodynamics (humidity) for energy saving and aging (including that due to solar radiation);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#08, electrical engineering (voltages and currents in nominal operation) for electrical grid;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#09, electrical engineering (voltages and currents in abnormal conditions) for transformers and batteries;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#10, electrical engineering (magnetic properties) for mini-motors for sustainable micro-mobility;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#11, safety (electromagnetic compatibility and acoustic compatibility) of energy devices;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#12</a:t>
            </a:r>
            <a:r>
              <a:rPr lang="en-US" sz="3000" dirty="0">
                <a:solidFill>
                  <a:schemeClr val="tx1"/>
                </a:solidFill>
              </a:rPr>
              <a:t>, safety (absence of pollutants and </a:t>
            </a:r>
            <a:r>
              <a:rPr lang="en-US" sz="3000" dirty="0" err="1">
                <a:solidFill>
                  <a:schemeClr val="tx1"/>
                </a:solidFill>
              </a:rPr>
              <a:t>nano</a:t>
            </a:r>
            <a:r>
              <a:rPr lang="en-US" sz="3000" dirty="0">
                <a:solidFill>
                  <a:schemeClr val="tx1"/>
                </a:solidFill>
              </a:rPr>
              <a:t>-particles) of chemical and food processes of the circular economy;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>
                <a:solidFill>
                  <a:schemeClr val="tx1"/>
                </a:solidFill>
              </a:rPr>
              <a:t>#13, cross-cutting theme of energy devices and circular economy processes (</a:t>
            </a:r>
            <a:r>
              <a:rPr lang="en-US" sz="3000" u="sng" dirty="0">
                <a:solidFill>
                  <a:schemeClr val="tx1"/>
                </a:solidFill>
              </a:rPr>
              <a:t>including fundamental science</a:t>
            </a:r>
            <a:r>
              <a:rPr lang="en-US" sz="3000" dirty="0">
                <a:solidFill>
                  <a:schemeClr val="tx1"/>
                </a:solidFill>
              </a:rPr>
              <a:t>).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2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09" y="5831154"/>
            <a:ext cx="3177454" cy="796069"/>
          </a:xfrm>
          <a:prstGeom prst="rect">
            <a:avLst/>
          </a:prstGeom>
        </p:spPr>
      </p:pic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1011195" y="-180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it-IT" dirty="0"/>
              <a:t>L’imbuto (o la selezione naturale…)</a:t>
            </a: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727165" y="940526"/>
            <a:ext cx="5886995" cy="524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sz="450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#01, mechanics (dimensions) for wind energy and wave energy;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#02, mechanics (forces and hardness) for wind energy and wave energy;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#03, mechanics (accelerations) for wind and wave energy devices;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#04, fluid dynamics (liquids) for liquid fuels (liquefied natural gas and biofuels);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#05, fluid dynamics (gas flow) for gas metering (including hydrogen);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#06, thermodynamics (temperature) for energy saving and thermal conditioning of the batteries;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#07, thermodynamics (humidity) for energy saving and aging (including that due to solar radiation);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#08, electrical engineering (voltages and currents in nominal operation) for electrical grid;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#09, electrical engineering (voltages and currents in abnormal conditions) for transformers and batteries;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#10, electrical engineering (magnetic properties) for mini-motors for sustainable micro-mobility;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#11, safety (electromagnetic compatibility and acoustic compatibility) of energy devices;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#12, safety (absence of pollutants and </a:t>
            </a:r>
            <a:r>
              <a:rPr lang="en-US" sz="3000" dirty="0" err="1"/>
              <a:t>nano</a:t>
            </a:r>
            <a:r>
              <a:rPr lang="en-US" sz="3000" dirty="0"/>
              <a:t>-particles) of chemical and food processes of the circular economy;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3000" dirty="0"/>
              <a:t>#13, cross-cutting theme of energy devices and circular economy processes (including fundamental science).</a:t>
            </a:r>
            <a:endParaRPr lang="en-GB" sz="3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4570" y="1144725"/>
            <a:ext cx="5181600" cy="5181600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>
            <a:off x="5024846" y="1144724"/>
            <a:ext cx="5394960" cy="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9431382" y="1314994"/>
            <a:ext cx="206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3388964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1314</Words>
  <Application>Microsoft Office PowerPoint</Application>
  <PresentationFormat>Widescreen</PresentationFormat>
  <Paragraphs>72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di Office</vt:lpstr>
      <vt:lpstr>MUR-CONT: Next-generation metrology</vt:lpstr>
      <vt:lpstr>Gli ingredienti</vt:lpstr>
      <vt:lpstr>Il contesto nazionale</vt:lpstr>
      <vt:lpstr>I concorrenti e le sfide</vt:lpstr>
      <vt:lpstr>Quale è l’idea di fondo?</vt:lpstr>
      <vt:lpstr>(14/09) MUR-CONT: New category of funds</vt:lpstr>
      <vt:lpstr>(14/09) Next-generation metrology</vt:lpstr>
      <vt:lpstr>(14/09) Next-generation metrology</vt:lpstr>
      <vt:lpstr>L’imbuto (o la selezione naturale…)</vt:lpstr>
      <vt:lpstr>Il processo</vt:lpstr>
      <vt:lpstr>Considerazioni a latere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per la creazione di una Infrastruttura di Ricerca PNRR - M4C2 (MUR)</dc:title>
  <dc:creator>Utente di Microsoft Office</dc:creator>
  <cp:lastModifiedBy>Lia Valenti</cp:lastModifiedBy>
  <cp:revision>278</cp:revision>
  <dcterms:created xsi:type="dcterms:W3CDTF">2021-05-25T15:45:26Z</dcterms:created>
  <dcterms:modified xsi:type="dcterms:W3CDTF">2022-11-08T14:21:32Z</dcterms:modified>
</cp:coreProperties>
</file>