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05" r:id="rId3"/>
    <p:sldId id="310" r:id="rId4"/>
    <p:sldId id="309" r:id="rId5"/>
    <p:sldId id="312" r:id="rId6"/>
    <p:sldId id="311" r:id="rId7"/>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04766"/>
    <a:srgbClr val="8D8D8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961" autoAdjust="0"/>
  </p:normalViewPr>
  <p:slideViewPr>
    <p:cSldViewPr>
      <p:cViewPr varScale="1">
        <p:scale>
          <a:sx n="83" d="100"/>
          <a:sy n="83" d="100"/>
        </p:scale>
        <p:origin x="658" y="8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C345865-EE39-419D-910E-9E118A539EED}" type="datetimeFigureOut">
              <a:rPr lang="en-US"/>
              <a:pPr>
                <a:defRPr/>
              </a:pPr>
              <a:t>3/2/2021</a:t>
            </a:fld>
            <a:endParaRPr lang="en-US"/>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endParaRPr lang="en-US"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89797EA-B81E-4464-A6BA-E20CDCFB2E0C}" type="slidenum">
              <a:rPr lang="en-US"/>
              <a:pPr>
                <a:defRPr/>
              </a:pPr>
              <a:t>‹N›</a:t>
            </a:fld>
            <a:endParaRPr lang="en-US"/>
          </a:p>
        </p:txBody>
      </p:sp>
    </p:spTree>
    <p:extLst>
      <p:ext uri="{BB962C8B-B14F-4D97-AF65-F5344CB8AC3E}">
        <p14:creationId xmlns:p14="http://schemas.microsoft.com/office/powerpoint/2010/main" val="39146592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endParaRPr lang="en-US"/>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Segnaposto data 3"/>
          <p:cNvSpPr>
            <a:spLocks noGrp="1"/>
          </p:cNvSpPr>
          <p:nvPr>
            <p:ph type="dt" sz="half" idx="10"/>
          </p:nvPr>
        </p:nvSpPr>
        <p:spPr>
          <a:xfrm>
            <a:off x="719667" y="6492876"/>
            <a:ext cx="1536700" cy="365125"/>
          </a:xfrm>
          <a:prstGeom prst="rect">
            <a:avLst/>
          </a:prstGeom>
        </p:spPr>
        <p:txBody>
          <a:bodyPr/>
          <a:lstStyle>
            <a:lvl1pPr>
              <a:defRPr/>
            </a:lvl1pPr>
          </a:lstStyle>
          <a:p>
            <a:pPr>
              <a:defRPr/>
            </a:pPr>
            <a:fld id="{F0C633C2-58F8-4A4A-8EA4-FF8B759FA33F}" type="datetime1">
              <a:rPr lang="en-US" smtClean="0"/>
              <a:t>3/2/2021</a:t>
            </a:fld>
            <a:endParaRPr lang="en-US"/>
          </a:p>
        </p:txBody>
      </p:sp>
      <p:sp>
        <p:nvSpPr>
          <p:cNvPr id="5" name="Segnaposto piè di pagina 4"/>
          <p:cNvSpPr>
            <a:spLocks noGrp="1"/>
          </p:cNvSpPr>
          <p:nvPr>
            <p:ph type="ftr" sz="quarter" idx="11"/>
          </p:nvPr>
        </p:nvSpPr>
        <p:spPr>
          <a:xfrm>
            <a:off x="2447595" y="6492875"/>
            <a:ext cx="8449667" cy="365125"/>
          </a:xfrm>
        </p:spPr>
        <p:txBody>
          <a:bodyPr/>
          <a:lstStyle>
            <a:lvl1pPr>
              <a:defRPr/>
            </a:lvl1pPr>
          </a:lstStyle>
          <a:p>
            <a:pPr>
              <a:defRPr/>
            </a:pPr>
            <a:r>
              <a:rPr lang="it-IT"/>
              <a:t>Presentazione Dottorato in Metrologia a CdA - 11 Febbraio 2021</a:t>
            </a:r>
            <a:endParaRPr lang="en-US"/>
          </a:p>
        </p:txBody>
      </p:sp>
      <p:sp>
        <p:nvSpPr>
          <p:cNvPr id="6" name="Segnaposto numero diapositiva 5"/>
          <p:cNvSpPr>
            <a:spLocks noGrp="1"/>
          </p:cNvSpPr>
          <p:nvPr>
            <p:ph type="sldNum" sz="quarter" idx="12"/>
          </p:nvPr>
        </p:nvSpPr>
        <p:spPr/>
        <p:txBody>
          <a:bodyPr/>
          <a:lstStyle>
            <a:lvl1pPr>
              <a:defRPr/>
            </a:lvl1pPr>
          </a:lstStyle>
          <a:p>
            <a:pPr>
              <a:defRPr/>
            </a:pPr>
            <a:fld id="{9D2C1532-A483-4082-8B81-F8D6D64922ED}"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35360" y="0"/>
            <a:ext cx="11425269" cy="1143000"/>
          </a:xfrm>
        </p:spPr>
        <p:txBody>
          <a:bodyPr/>
          <a:lstStyle>
            <a:lvl1pPr algn="l">
              <a:defRPr sz="4000" b="0">
                <a:solidFill>
                  <a:srgbClr val="FFC000"/>
                </a:solidFill>
                <a:effectLst/>
              </a:defRPr>
            </a:lvl1pPr>
          </a:lstStyle>
          <a:p>
            <a:r>
              <a:rPr lang="it-IT" dirty="0"/>
              <a:t>Fare clic per modificare lo stile del titolo</a:t>
            </a:r>
            <a:endParaRPr lang="en-US" dirty="0"/>
          </a:p>
        </p:txBody>
      </p:sp>
      <p:sp>
        <p:nvSpPr>
          <p:cNvPr id="3" name="Segnaposto contenuto 2"/>
          <p:cNvSpPr>
            <a:spLocks noGrp="1"/>
          </p:cNvSpPr>
          <p:nvPr>
            <p:ph idx="1"/>
          </p:nvPr>
        </p:nvSpPr>
        <p:spPr>
          <a:xfrm>
            <a:off x="335360" y="1196753"/>
            <a:ext cx="11425269" cy="4929411"/>
          </a:xfrm>
        </p:spPr>
        <p:txBody>
          <a:bodyPr/>
          <a:lstStyle>
            <a:lvl1pPr marL="0" indent="0">
              <a:buNone/>
              <a:defRPr/>
            </a:lvl1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Segnaposto data 3"/>
          <p:cNvSpPr>
            <a:spLocks noGrp="1"/>
          </p:cNvSpPr>
          <p:nvPr>
            <p:ph type="dt" sz="half" idx="10"/>
          </p:nvPr>
        </p:nvSpPr>
        <p:spPr>
          <a:xfrm>
            <a:off x="719667" y="6492876"/>
            <a:ext cx="1536700" cy="365125"/>
          </a:xfrm>
          <a:prstGeom prst="rect">
            <a:avLst/>
          </a:prstGeom>
        </p:spPr>
        <p:txBody>
          <a:bodyPr/>
          <a:lstStyle>
            <a:lvl1pPr>
              <a:defRPr/>
            </a:lvl1pPr>
          </a:lstStyle>
          <a:p>
            <a:pPr>
              <a:defRPr/>
            </a:pPr>
            <a:fld id="{C2672F6E-0C92-4891-B9C8-9D77A092F8AF}" type="datetime1">
              <a:rPr lang="en-US" smtClean="0"/>
              <a:t>3/2/2021</a:t>
            </a:fld>
            <a:endParaRPr lang="en-US"/>
          </a:p>
        </p:txBody>
      </p:sp>
      <p:sp>
        <p:nvSpPr>
          <p:cNvPr id="5" name="Segnaposto piè di pagina 4"/>
          <p:cNvSpPr>
            <a:spLocks noGrp="1"/>
          </p:cNvSpPr>
          <p:nvPr>
            <p:ph type="ftr" sz="quarter" idx="11"/>
          </p:nvPr>
        </p:nvSpPr>
        <p:spPr/>
        <p:txBody>
          <a:bodyPr/>
          <a:lstStyle>
            <a:lvl1pPr>
              <a:defRPr/>
            </a:lvl1pPr>
          </a:lstStyle>
          <a:p>
            <a:pPr>
              <a:defRPr/>
            </a:pPr>
            <a:r>
              <a:rPr lang="it-IT"/>
              <a:t>Presentazione Dottorato in Metrologia a CdA - 11 Febbraio 2021</a:t>
            </a:r>
            <a:endParaRPr lang="en-US"/>
          </a:p>
        </p:txBody>
      </p:sp>
      <p:sp>
        <p:nvSpPr>
          <p:cNvPr id="6" name="Segnaposto numero diapositiva 5"/>
          <p:cNvSpPr>
            <a:spLocks noGrp="1"/>
          </p:cNvSpPr>
          <p:nvPr>
            <p:ph type="sldNum" sz="quarter" idx="12"/>
          </p:nvPr>
        </p:nvSpPr>
        <p:spPr/>
        <p:txBody>
          <a:bodyPr/>
          <a:lstStyle>
            <a:lvl1pPr>
              <a:defRPr/>
            </a:lvl1pPr>
          </a:lstStyle>
          <a:p>
            <a:pPr>
              <a:defRPr/>
            </a:pPr>
            <a:fld id="{E0B76524-423E-4C7A-B6C7-3E3DA741601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04766"/>
        </a:solidFill>
        <a:effectLst/>
      </p:bgPr>
    </p:bg>
    <p:spTree>
      <p:nvGrpSpPr>
        <p:cNvPr id="1" name=""/>
        <p:cNvGrpSpPr/>
        <p:nvPr/>
      </p:nvGrpSpPr>
      <p:grpSpPr>
        <a:xfrm>
          <a:off x="0" y="0"/>
          <a:ext cx="0" cy="0"/>
          <a:chOff x="0" y="0"/>
          <a:chExt cx="0" cy="0"/>
        </a:xfrm>
      </p:grpSpPr>
      <p:sp>
        <p:nvSpPr>
          <p:cNvPr id="7" name="Rettangolo 6"/>
          <p:cNvSpPr/>
          <p:nvPr userDrawn="1"/>
        </p:nvSpPr>
        <p:spPr>
          <a:xfrm>
            <a:off x="0" y="6381328"/>
            <a:ext cx="12192000" cy="4767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Segnaposto titolo 1"/>
          <p:cNvSpPr>
            <a:spLocks noGrp="1"/>
          </p:cNvSpPr>
          <p:nvPr>
            <p:ph type="title"/>
          </p:nvPr>
        </p:nvSpPr>
        <p:spPr bwMode="auto">
          <a:xfrm>
            <a:off x="239350" y="188640"/>
            <a:ext cx="117133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dirty="0"/>
              <a:t>Fare clic per modificare lo stile del titolo</a:t>
            </a:r>
            <a:endParaRPr lang="en-US" dirty="0"/>
          </a:p>
        </p:txBody>
      </p:sp>
      <p:sp>
        <p:nvSpPr>
          <p:cNvPr id="1027" name="Segnaposto testo 2"/>
          <p:cNvSpPr>
            <a:spLocks noGrp="1"/>
          </p:cNvSpPr>
          <p:nvPr>
            <p:ph type="body" idx="1"/>
          </p:nvPr>
        </p:nvSpPr>
        <p:spPr bwMode="auto">
          <a:xfrm>
            <a:off x="287355" y="1521196"/>
            <a:ext cx="11665296" cy="4493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5" name="Segnaposto piè di pagina 4"/>
          <p:cNvSpPr>
            <a:spLocks noGrp="1"/>
          </p:cNvSpPr>
          <p:nvPr>
            <p:ph type="ftr" sz="quarter" idx="3"/>
          </p:nvPr>
        </p:nvSpPr>
        <p:spPr>
          <a:xfrm>
            <a:off x="2446867" y="6492876"/>
            <a:ext cx="8449667" cy="365125"/>
          </a:xfrm>
          <a:prstGeom prst="rect">
            <a:avLst/>
          </a:prstGeom>
        </p:spPr>
        <p:txBody>
          <a:bodyPr vert="horz" lIns="91440" tIns="45720" rIns="91440" bIns="45720" rtlCol="0" anchor="ctr"/>
          <a:lstStyle>
            <a:lvl1pPr algn="ctr" fontAlgn="auto">
              <a:spcBef>
                <a:spcPts val="0"/>
              </a:spcBef>
              <a:spcAft>
                <a:spcPts val="0"/>
              </a:spcAft>
              <a:defRPr sz="1200" i="1" smtClean="0">
                <a:solidFill>
                  <a:schemeClr val="tx1"/>
                </a:solidFill>
                <a:latin typeface="+mn-lt"/>
                <a:cs typeface="+mn-cs"/>
              </a:defRPr>
            </a:lvl1pPr>
          </a:lstStyle>
          <a:p>
            <a:pPr>
              <a:defRPr/>
            </a:pPr>
            <a:r>
              <a:rPr lang="it-IT"/>
              <a:t>Presentazione Dottorato in Metrologia a CdA - 11 Febbraio 2021</a:t>
            </a:r>
            <a:endParaRPr lang="en-US" dirty="0"/>
          </a:p>
        </p:txBody>
      </p:sp>
      <p:sp>
        <p:nvSpPr>
          <p:cNvPr id="6" name="Segnaposto numero diapositiva 5"/>
          <p:cNvSpPr>
            <a:spLocks noGrp="1"/>
          </p:cNvSpPr>
          <p:nvPr>
            <p:ph type="sldNum" sz="quarter" idx="4"/>
          </p:nvPr>
        </p:nvSpPr>
        <p:spPr>
          <a:xfrm>
            <a:off x="11377085" y="6492876"/>
            <a:ext cx="814916"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mn-lt"/>
                <a:cs typeface="+mn-cs"/>
              </a:defRPr>
            </a:lvl1pPr>
          </a:lstStyle>
          <a:p>
            <a:pPr>
              <a:defRPr/>
            </a:pPr>
            <a:fld id="{3B45BA57-FADC-4B36-AE80-29B381C4E35F}" type="slidenum">
              <a:rPr lang="en-US" smtClean="0"/>
              <a:pPr>
                <a:defRPr/>
              </a:pPr>
              <a:t>‹N›</a:t>
            </a:fld>
            <a:endParaRPr lang="en-US" dirty="0"/>
          </a:p>
        </p:txBody>
      </p:sp>
      <p:pic>
        <p:nvPicPr>
          <p:cNvPr id="2" name="Immagin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328" y="6423568"/>
            <a:ext cx="1632181" cy="401670"/>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Lst>
  <p:hf hdr="0" dt="0"/>
  <p:txStyles>
    <p:titleStyle>
      <a:lvl1pPr algn="ctr" rtl="0" fontAlgn="base">
        <a:spcBef>
          <a:spcPct val="0"/>
        </a:spcBef>
        <a:spcAft>
          <a:spcPct val="0"/>
        </a:spcAft>
        <a:defRPr sz="4000" kern="1200">
          <a:solidFill>
            <a:schemeClr val="bg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4FA4B-BB88-4F15-8155-DB5F2DA8FD0A}"/>
              </a:ext>
            </a:extLst>
          </p:cNvPr>
          <p:cNvSpPr>
            <a:spLocks noGrp="1"/>
          </p:cNvSpPr>
          <p:nvPr>
            <p:ph type="ctrTitle"/>
          </p:nvPr>
        </p:nvSpPr>
        <p:spPr/>
        <p:txBody>
          <a:bodyPr/>
          <a:lstStyle/>
          <a:p>
            <a:r>
              <a:rPr lang="it-IT" dirty="0"/>
              <a:t>Dottorato in Metrologia</a:t>
            </a:r>
          </a:p>
        </p:txBody>
      </p:sp>
      <p:sp>
        <p:nvSpPr>
          <p:cNvPr id="3" name="Sottotitolo 2">
            <a:extLst>
              <a:ext uri="{FF2B5EF4-FFF2-40B4-BE49-F238E27FC236}">
                <a16:creationId xmlns:a16="http://schemas.microsoft.com/office/drawing/2014/main" id="{3F97741E-A0A6-452F-AC17-8F8498952BBA}"/>
              </a:ext>
            </a:extLst>
          </p:cNvPr>
          <p:cNvSpPr>
            <a:spLocks noGrp="1"/>
          </p:cNvSpPr>
          <p:nvPr>
            <p:ph type="subTitle" idx="1"/>
          </p:nvPr>
        </p:nvSpPr>
        <p:spPr/>
        <p:txBody>
          <a:bodyPr/>
          <a:lstStyle/>
          <a:p>
            <a:r>
              <a:rPr lang="it-IT" dirty="0"/>
              <a:t>Presentazione situazione al</a:t>
            </a:r>
          </a:p>
          <a:p>
            <a:r>
              <a:rPr lang="it-IT" dirty="0" err="1"/>
              <a:t>CdA</a:t>
            </a:r>
            <a:r>
              <a:rPr lang="it-IT" dirty="0"/>
              <a:t> INRIM - 11 Febbraio 2021</a:t>
            </a:r>
          </a:p>
          <a:p>
            <a:r>
              <a:rPr lang="it-IT" dirty="0"/>
              <a:t>Oriano Bottauscio</a:t>
            </a:r>
          </a:p>
        </p:txBody>
      </p:sp>
      <p:sp>
        <p:nvSpPr>
          <p:cNvPr id="4" name="Segnaposto piè di pagina 3">
            <a:extLst>
              <a:ext uri="{FF2B5EF4-FFF2-40B4-BE49-F238E27FC236}">
                <a16:creationId xmlns:a16="http://schemas.microsoft.com/office/drawing/2014/main" id="{C9C66675-99A4-43D9-92A4-605EE856CE47}"/>
              </a:ext>
            </a:extLst>
          </p:cNvPr>
          <p:cNvSpPr>
            <a:spLocks noGrp="1"/>
          </p:cNvSpPr>
          <p:nvPr>
            <p:ph type="ftr" sz="quarter" idx="11"/>
          </p:nvPr>
        </p:nvSpPr>
        <p:spPr/>
        <p:txBody>
          <a:bodyPr/>
          <a:lstStyle/>
          <a:p>
            <a:pPr>
              <a:defRPr/>
            </a:pPr>
            <a:r>
              <a:rPr lang="it-IT"/>
              <a:t>Presentazione Dottorato in Metrologia a CdA - 11 Febbraio 2021</a:t>
            </a:r>
            <a:endParaRPr lang="en-US" dirty="0"/>
          </a:p>
        </p:txBody>
      </p:sp>
      <p:sp>
        <p:nvSpPr>
          <p:cNvPr id="5" name="Segnaposto numero diapositiva 4">
            <a:extLst>
              <a:ext uri="{FF2B5EF4-FFF2-40B4-BE49-F238E27FC236}">
                <a16:creationId xmlns:a16="http://schemas.microsoft.com/office/drawing/2014/main" id="{303AE88C-EB30-4D35-B3A1-B14549855B82}"/>
              </a:ext>
            </a:extLst>
          </p:cNvPr>
          <p:cNvSpPr>
            <a:spLocks noGrp="1"/>
          </p:cNvSpPr>
          <p:nvPr>
            <p:ph type="sldNum" sz="quarter" idx="12"/>
          </p:nvPr>
        </p:nvSpPr>
        <p:spPr/>
        <p:txBody>
          <a:bodyPr/>
          <a:lstStyle/>
          <a:p>
            <a:pPr>
              <a:defRPr/>
            </a:pPr>
            <a:fld id="{9D2C1532-A483-4082-8B81-F8D6D64922ED}" type="slidenum">
              <a:rPr lang="en-US" smtClean="0"/>
              <a:pPr>
                <a:defRPr/>
              </a:pPr>
              <a:t>1</a:t>
            </a:fld>
            <a:endParaRPr lang="en-US"/>
          </a:p>
        </p:txBody>
      </p:sp>
    </p:spTree>
    <p:extLst>
      <p:ext uri="{BB962C8B-B14F-4D97-AF65-F5344CB8AC3E}">
        <p14:creationId xmlns:p14="http://schemas.microsoft.com/office/powerpoint/2010/main" val="437531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5360" y="0"/>
            <a:ext cx="11425269" cy="790276"/>
          </a:xfrm>
        </p:spPr>
        <p:txBody>
          <a:bodyPr/>
          <a:lstStyle/>
          <a:p>
            <a:r>
              <a:rPr lang="it-IT" dirty="0"/>
              <a:t>Situazione ultimi 7 cicli (N. dottorandi immatricolati)</a:t>
            </a:r>
            <a:endParaRPr lang="en-GB" dirty="0"/>
          </a:p>
        </p:txBody>
      </p:sp>
      <p:sp>
        <p:nvSpPr>
          <p:cNvPr id="4" name="Segnaposto piè di pagina 3"/>
          <p:cNvSpPr>
            <a:spLocks noGrp="1"/>
          </p:cNvSpPr>
          <p:nvPr>
            <p:ph type="ftr" sz="quarter" idx="11"/>
          </p:nvPr>
        </p:nvSpPr>
        <p:spPr/>
        <p:txBody>
          <a:bodyPr/>
          <a:lstStyle/>
          <a:p>
            <a:pPr>
              <a:defRPr/>
            </a:pPr>
            <a:r>
              <a:rPr lang="it-IT"/>
              <a:t>Presentazione Dottorato in Metrologia a CdA - 11 Febbraio 2021</a:t>
            </a:r>
            <a:endParaRPr lang="en-US"/>
          </a:p>
        </p:txBody>
      </p:sp>
      <p:sp>
        <p:nvSpPr>
          <p:cNvPr id="5" name="Segnaposto numero diapositiva 4"/>
          <p:cNvSpPr>
            <a:spLocks noGrp="1"/>
          </p:cNvSpPr>
          <p:nvPr>
            <p:ph type="sldNum" sz="quarter" idx="12"/>
          </p:nvPr>
        </p:nvSpPr>
        <p:spPr/>
        <p:txBody>
          <a:bodyPr/>
          <a:lstStyle/>
          <a:p>
            <a:pPr>
              <a:defRPr/>
            </a:pPr>
            <a:fld id="{E0B76524-423E-4C7A-B6C7-3E3DA7416013}" type="slidenum">
              <a:rPr lang="en-US" smtClean="0"/>
              <a:pPr>
                <a:defRPr/>
              </a:pPr>
              <a:t>2</a:t>
            </a:fld>
            <a:endParaRPr lang="en-US"/>
          </a:p>
        </p:txBody>
      </p:sp>
      <p:graphicFrame>
        <p:nvGraphicFramePr>
          <p:cNvPr id="6" name="Tabella 5"/>
          <p:cNvGraphicFramePr>
            <a:graphicFrameLocks noGrp="1"/>
          </p:cNvGraphicFramePr>
          <p:nvPr>
            <p:extLst>
              <p:ext uri="{D42A27DB-BD31-4B8C-83A1-F6EECF244321}">
                <p14:modId xmlns:p14="http://schemas.microsoft.com/office/powerpoint/2010/main" val="592482985"/>
              </p:ext>
            </p:extLst>
          </p:nvPr>
        </p:nvGraphicFramePr>
        <p:xfrm>
          <a:off x="155340" y="790276"/>
          <a:ext cx="11881319" cy="5406239"/>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1195982747"/>
                    </a:ext>
                  </a:extLst>
                </a:gridCol>
                <a:gridCol w="1152128">
                  <a:extLst>
                    <a:ext uri="{9D8B030D-6E8A-4147-A177-3AD203B41FA5}">
                      <a16:colId xmlns:a16="http://schemas.microsoft.com/office/drawing/2014/main" val="1822150624"/>
                    </a:ext>
                  </a:extLst>
                </a:gridCol>
                <a:gridCol w="1368152">
                  <a:extLst>
                    <a:ext uri="{9D8B030D-6E8A-4147-A177-3AD203B41FA5}">
                      <a16:colId xmlns:a16="http://schemas.microsoft.com/office/drawing/2014/main" val="4058406430"/>
                    </a:ext>
                  </a:extLst>
                </a:gridCol>
                <a:gridCol w="2088232">
                  <a:extLst>
                    <a:ext uri="{9D8B030D-6E8A-4147-A177-3AD203B41FA5}">
                      <a16:colId xmlns:a16="http://schemas.microsoft.com/office/drawing/2014/main" val="1518766517"/>
                    </a:ext>
                  </a:extLst>
                </a:gridCol>
                <a:gridCol w="1132238">
                  <a:extLst>
                    <a:ext uri="{9D8B030D-6E8A-4147-A177-3AD203B41FA5}">
                      <a16:colId xmlns:a16="http://schemas.microsoft.com/office/drawing/2014/main" val="1473530508"/>
                    </a:ext>
                  </a:extLst>
                </a:gridCol>
                <a:gridCol w="1340424">
                  <a:extLst>
                    <a:ext uri="{9D8B030D-6E8A-4147-A177-3AD203B41FA5}">
                      <a16:colId xmlns:a16="http://schemas.microsoft.com/office/drawing/2014/main" val="1035823609"/>
                    </a:ext>
                  </a:extLst>
                </a:gridCol>
                <a:gridCol w="1265956">
                  <a:extLst>
                    <a:ext uri="{9D8B030D-6E8A-4147-A177-3AD203B41FA5}">
                      <a16:colId xmlns:a16="http://schemas.microsoft.com/office/drawing/2014/main" val="507795832"/>
                    </a:ext>
                  </a:extLst>
                </a:gridCol>
                <a:gridCol w="1157925">
                  <a:extLst>
                    <a:ext uri="{9D8B030D-6E8A-4147-A177-3AD203B41FA5}">
                      <a16:colId xmlns:a16="http://schemas.microsoft.com/office/drawing/2014/main" val="921686761"/>
                    </a:ext>
                  </a:extLst>
                </a:gridCol>
              </a:tblGrid>
              <a:tr h="117026">
                <a:tc>
                  <a:txBody>
                    <a:bodyPr/>
                    <a:lstStyle/>
                    <a:p>
                      <a:r>
                        <a:rPr lang="it-IT" sz="1800" dirty="0"/>
                        <a:t>Ciclo</a:t>
                      </a:r>
                      <a:endParaRPr lang="en-GB" sz="1800" dirty="0"/>
                    </a:p>
                  </a:txBody>
                  <a:tcPr/>
                </a:tc>
                <a:tc>
                  <a:txBody>
                    <a:bodyPr/>
                    <a:lstStyle/>
                    <a:p>
                      <a:pPr algn="ctr"/>
                      <a:r>
                        <a:rPr lang="it-IT" sz="1800" dirty="0"/>
                        <a:t>XXX</a:t>
                      </a:r>
                    </a:p>
                    <a:p>
                      <a:pPr algn="ctr"/>
                      <a:r>
                        <a:rPr lang="it-IT" sz="1800" dirty="0"/>
                        <a:t>(2014-15)</a:t>
                      </a:r>
                      <a:endParaRPr lang="en-GB" sz="1800" dirty="0"/>
                    </a:p>
                  </a:txBody>
                  <a:tcPr/>
                </a:tc>
                <a:tc>
                  <a:txBody>
                    <a:bodyPr/>
                    <a:lstStyle/>
                    <a:p>
                      <a:pPr algn="ctr"/>
                      <a:r>
                        <a:rPr lang="it-IT" sz="1800" dirty="0"/>
                        <a:t>XXXI</a:t>
                      </a:r>
                    </a:p>
                    <a:p>
                      <a:pPr algn="ctr"/>
                      <a:r>
                        <a:rPr lang="it-IT" sz="1800" dirty="0"/>
                        <a:t>(2015-16)</a:t>
                      </a:r>
                      <a:endParaRPr lang="en-GB" sz="1800" dirty="0"/>
                    </a:p>
                  </a:txBody>
                  <a:tcPr/>
                </a:tc>
                <a:tc>
                  <a:txBody>
                    <a:bodyPr/>
                    <a:lstStyle/>
                    <a:p>
                      <a:pPr algn="ctr"/>
                      <a:r>
                        <a:rPr lang="it-IT" sz="1800" dirty="0"/>
                        <a:t>XXXII</a:t>
                      </a:r>
                    </a:p>
                    <a:p>
                      <a:pPr algn="ctr"/>
                      <a:r>
                        <a:rPr lang="it-IT" sz="1800" dirty="0"/>
                        <a:t>(2016-17)</a:t>
                      </a:r>
                      <a:endParaRPr lang="en-GB" sz="1800" dirty="0"/>
                    </a:p>
                  </a:txBody>
                  <a:tcPr/>
                </a:tc>
                <a:tc>
                  <a:txBody>
                    <a:bodyPr/>
                    <a:lstStyle/>
                    <a:p>
                      <a:pPr algn="ctr"/>
                      <a:r>
                        <a:rPr lang="it-IT" sz="1800" dirty="0"/>
                        <a:t>XXXIII</a:t>
                      </a:r>
                    </a:p>
                    <a:p>
                      <a:pPr algn="ctr"/>
                      <a:r>
                        <a:rPr lang="it-IT" sz="1800" dirty="0"/>
                        <a:t>(2017-18)</a:t>
                      </a:r>
                      <a:endParaRPr lang="en-GB" sz="1800" dirty="0"/>
                    </a:p>
                  </a:txBody>
                  <a:tcPr/>
                </a:tc>
                <a:tc>
                  <a:txBody>
                    <a:bodyPr/>
                    <a:lstStyle/>
                    <a:p>
                      <a:pPr algn="ctr"/>
                      <a:r>
                        <a:rPr lang="it-IT" sz="1800" dirty="0"/>
                        <a:t>XXXIV</a:t>
                      </a:r>
                    </a:p>
                    <a:p>
                      <a:pPr algn="ctr"/>
                      <a:r>
                        <a:rPr lang="it-IT" sz="1800" dirty="0"/>
                        <a:t>(2018-19)</a:t>
                      </a:r>
                      <a:endParaRPr lang="en-GB" sz="1800" dirty="0"/>
                    </a:p>
                  </a:txBody>
                  <a:tcPr/>
                </a:tc>
                <a:tc>
                  <a:txBody>
                    <a:bodyPr/>
                    <a:lstStyle/>
                    <a:p>
                      <a:pPr algn="ctr"/>
                      <a:r>
                        <a:rPr lang="it-IT" sz="1800" dirty="0"/>
                        <a:t>XXXV</a:t>
                      </a:r>
                    </a:p>
                    <a:p>
                      <a:pPr algn="ctr"/>
                      <a:r>
                        <a:rPr lang="it-IT" sz="1800" dirty="0"/>
                        <a:t>(2019-20)</a:t>
                      </a:r>
                      <a:endParaRPr lang="en-GB" sz="1800" dirty="0"/>
                    </a:p>
                  </a:txBody>
                  <a:tcPr/>
                </a:tc>
                <a:tc>
                  <a:txBody>
                    <a:bodyPr/>
                    <a:lstStyle/>
                    <a:p>
                      <a:pPr algn="ctr"/>
                      <a:r>
                        <a:rPr lang="it-IT" sz="1800" dirty="0">
                          <a:solidFill>
                            <a:schemeClr val="accent6">
                              <a:lumMod val="75000"/>
                            </a:schemeClr>
                          </a:solidFill>
                        </a:rPr>
                        <a:t>XXXVI</a:t>
                      </a:r>
                    </a:p>
                    <a:p>
                      <a:pPr algn="ctr"/>
                      <a:r>
                        <a:rPr lang="it-IT" sz="1800" dirty="0">
                          <a:solidFill>
                            <a:schemeClr val="accent6">
                              <a:lumMod val="75000"/>
                            </a:schemeClr>
                          </a:solidFill>
                        </a:rPr>
                        <a:t>(2020-21)</a:t>
                      </a:r>
                      <a:endParaRPr lang="en-GB" sz="1800" dirty="0">
                        <a:solidFill>
                          <a:schemeClr val="accent6">
                            <a:lumMod val="75000"/>
                          </a:schemeClr>
                        </a:solidFill>
                      </a:endParaRPr>
                    </a:p>
                    <a:p>
                      <a:pPr algn="ctr"/>
                      <a:endParaRPr lang="en-GB" sz="1800" dirty="0">
                        <a:solidFill>
                          <a:srgbClr val="FF0000"/>
                        </a:solidFill>
                      </a:endParaRPr>
                    </a:p>
                  </a:txBody>
                  <a:tcPr/>
                </a:tc>
                <a:extLst>
                  <a:ext uri="{0D108BD9-81ED-4DB2-BD59-A6C34878D82A}">
                    <a16:rowId xmlns:a16="http://schemas.microsoft.com/office/drawing/2014/main" val="1361292118"/>
                  </a:ext>
                </a:extLst>
              </a:tr>
              <a:tr h="605287">
                <a:tc>
                  <a:txBody>
                    <a:bodyPr/>
                    <a:lstStyle/>
                    <a:p>
                      <a:r>
                        <a:rPr lang="it-IT" sz="2200" b="1" dirty="0"/>
                        <a:t>Numero </a:t>
                      </a:r>
                      <a:r>
                        <a:rPr lang="it-IT" sz="2200" b="1"/>
                        <a:t>totale Dottorandi</a:t>
                      </a:r>
                      <a:endParaRPr lang="en-GB" sz="2200" b="1" dirty="0"/>
                    </a:p>
                  </a:txBody>
                  <a:tcPr>
                    <a:solidFill>
                      <a:schemeClr val="accent3">
                        <a:lumMod val="60000"/>
                        <a:lumOff val="40000"/>
                      </a:schemeClr>
                    </a:solidFill>
                  </a:tcPr>
                </a:tc>
                <a:tc>
                  <a:txBody>
                    <a:bodyPr/>
                    <a:lstStyle/>
                    <a:p>
                      <a:pPr algn="ctr"/>
                      <a:r>
                        <a:rPr lang="it-IT" sz="2200" b="1" dirty="0"/>
                        <a:t>9</a:t>
                      </a:r>
                      <a:endParaRPr lang="en-GB" sz="2200" b="1" dirty="0"/>
                    </a:p>
                  </a:txBody>
                  <a:tcPr>
                    <a:solidFill>
                      <a:schemeClr val="accent3">
                        <a:lumMod val="60000"/>
                        <a:lumOff val="40000"/>
                      </a:schemeClr>
                    </a:solidFill>
                  </a:tcPr>
                </a:tc>
                <a:tc>
                  <a:txBody>
                    <a:bodyPr/>
                    <a:lstStyle/>
                    <a:p>
                      <a:pPr algn="ctr"/>
                      <a:r>
                        <a:rPr lang="it-IT" sz="2200" b="1" dirty="0"/>
                        <a:t>11</a:t>
                      </a:r>
                      <a:endParaRPr lang="en-GB" sz="2200" b="1" dirty="0"/>
                    </a:p>
                  </a:txBody>
                  <a:tcPr>
                    <a:solidFill>
                      <a:schemeClr val="accent3">
                        <a:lumMod val="60000"/>
                        <a:lumOff val="40000"/>
                      </a:schemeClr>
                    </a:solidFill>
                  </a:tcPr>
                </a:tc>
                <a:tc>
                  <a:txBody>
                    <a:bodyPr/>
                    <a:lstStyle/>
                    <a:p>
                      <a:pPr algn="ctr"/>
                      <a:r>
                        <a:rPr lang="it-IT" sz="2200" b="1" dirty="0"/>
                        <a:t>11</a:t>
                      </a:r>
                      <a:endParaRPr lang="en-GB" sz="2200" b="1" dirty="0"/>
                    </a:p>
                  </a:txBody>
                  <a:tcPr>
                    <a:solidFill>
                      <a:schemeClr val="accent3">
                        <a:lumMod val="60000"/>
                        <a:lumOff val="40000"/>
                      </a:schemeClr>
                    </a:solidFill>
                  </a:tcPr>
                </a:tc>
                <a:tc>
                  <a:txBody>
                    <a:bodyPr/>
                    <a:lstStyle/>
                    <a:p>
                      <a:pPr algn="ctr"/>
                      <a:r>
                        <a:rPr lang="it-IT" sz="2200" b="1" dirty="0"/>
                        <a:t>5</a:t>
                      </a:r>
                      <a:endParaRPr lang="en-GB" sz="2200" b="1" dirty="0"/>
                    </a:p>
                  </a:txBody>
                  <a:tcPr>
                    <a:solidFill>
                      <a:schemeClr val="accent3">
                        <a:lumMod val="60000"/>
                        <a:lumOff val="40000"/>
                      </a:schemeClr>
                    </a:solidFill>
                  </a:tcPr>
                </a:tc>
                <a:tc>
                  <a:txBody>
                    <a:bodyPr/>
                    <a:lstStyle/>
                    <a:p>
                      <a:pPr algn="ctr"/>
                      <a:r>
                        <a:rPr lang="it-IT" sz="2200" b="1" dirty="0"/>
                        <a:t>14</a:t>
                      </a:r>
                      <a:endParaRPr lang="en-GB" sz="2200" b="1" dirty="0"/>
                    </a:p>
                  </a:txBody>
                  <a:tcPr>
                    <a:solidFill>
                      <a:schemeClr val="accent3">
                        <a:lumMod val="60000"/>
                        <a:lumOff val="40000"/>
                      </a:schemeClr>
                    </a:solidFill>
                  </a:tcPr>
                </a:tc>
                <a:tc>
                  <a:txBody>
                    <a:bodyPr/>
                    <a:lstStyle/>
                    <a:p>
                      <a:pPr algn="ctr"/>
                      <a:r>
                        <a:rPr lang="it-IT" sz="2200" b="1" dirty="0"/>
                        <a:t>8</a:t>
                      </a:r>
                      <a:endParaRPr lang="en-GB" sz="2200" b="1" dirty="0"/>
                    </a:p>
                  </a:txBody>
                  <a:tcPr>
                    <a:solidFill>
                      <a:schemeClr val="accent3">
                        <a:lumMod val="60000"/>
                        <a:lumOff val="40000"/>
                      </a:schemeClr>
                    </a:solidFill>
                  </a:tcPr>
                </a:tc>
                <a:tc>
                  <a:txBody>
                    <a:bodyPr/>
                    <a:lstStyle/>
                    <a:p>
                      <a:pPr algn="ctr"/>
                      <a:r>
                        <a:rPr lang="en-GB" sz="2200" b="1" dirty="0">
                          <a:solidFill>
                            <a:srgbClr val="FF0000"/>
                          </a:solidFill>
                        </a:rPr>
                        <a:t>6</a:t>
                      </a:r>
                    </a:p>
                  </a:txBody>
                  <a:tcPr>
                    <a:solidFill>
                      <a:schemeClr val="accent3">
                        <a:lumMod val="60000"/>
                        <a:lumOff val="40000"/>
                      </a:schemeClr>
                    </a:solidFill>
                  </a:tcPr>
                </a:tc>
                <a:extLst>
                  <a:ext uri="{0D108BD9-81ED-4DB2-BD59-A6C34878D82A}">
                    <a16:rowId xmlns:a16="http://schemas.microsoft.com/office/drawing/2014/main" val="2185311801"/>
                  </a:ext>
                </a:extLst>
              </a:tr>
              <a:tr h="605287">
                <a:tc>
                  <a:txBody>
                    <a:bodyPr/>
                    <a:lstStyle/>
                    <a:p>
                      <a:r>
                        <a:rPr lang="it-IT" sz="2200" dirty="0"/>
                        <a:t>Numero Dottorandi INRIM</a:t>
                      </a:r>
                      <a:endParaRPr lang="en-GB" sz="2200" dirty="0"/>
                    </a:p>
                  </a:txBody>
                  <a:tcPr>
                    <a:solidFill>
                      <a:schemeClr val="accent3">
                        <a:lumMod val="60000"/>
                        <a:lumOff val="40000"/>
                      </a:schemeClr>
                    </a:solidFill>
                  </a:tcPr>
                </a:tc>
                <a:tc>
                  <a:txBody>
                    <a:bodyPr/>
                    <a:lstStyle/>
                    <a:p>
                      <a:pPr algn="ctr"/>
                      <a:r>
                        <a:rPr lang="it-IT" sz="2200" dirty="0"/>
                        <a:t>6</a:t>
                      </a:r>
                      <a:endParaRPr lang="en-GB" sz="2200" dirty="0"/>
                    </a:p>
                  </a:txBody>
                  <a:tcPr>
                    <a:solidFill>
                      <a:schemeClr val="accent3">
                        <a:lumMod val="60000"/>
                        <a:lumOff val="40000"/>
                      </a:schemeClr>
                    </a:solidFill>
                  </a:tcPr>
                </a:tc>
                <a:tc>
                  <a:txBody>
                    <a:bodyPr/>
                    <a:lstStyle/>
                    <a:p>
                      <a:pPr algn="ctr"/>
                      <a:r>
                        <a:rPr lang="it-IT" sz="2200" dirty="0"/>
                        <a:t>10</a:t>
                      </a:r>
                      <a:endParaRPr lang="en-GB" sz="2200" dirty="0"/>
                    </a:p>
                  </a:txBody>
                  <a:tcPr>
                    <a:solidFill>
                      <a:schemeClr val="accent3">
                        <a:lumMod val="60000"/>
                        <a:lumOff val="40000"/>
                      </a:schemeClr>
                    </a:solidFill>
                  </a:tcPr>
                </a:tc>
                <a:tc>
                  <a:txBody>
                    <a:bodyPr/>
                    <a:lstStyle/>
                    <a:p>
                      <a:pPr algn="ctr"/>
                      <a:r>
                        <a:rPr lang="it-IT" sz="2200" dirty="0"/>
                        <a:t>9</a:t>
                      </a:r>
                      <a:endParaRPr lang="en-GB" sz="2200" dirty="0"/>
                    </a:p>
                  </a:txBody>
                  <a:tcPr>
                    <a:solidFill>
                      <a:schemeClr val="accent3">
                        <a:lumMod val="60000"/>
                        <a:lumOff val="40000"/>
                      </a:schemeClr>
                    </a:solidFill>
                  </a:tcPr>
                </a:tc>
                <a:tc>
                  <a:txBody>
                    <a:bodyPr/>
                    <a:lstStyle/>
                    <a:p>
                      <a:pPr algn="ctr"/>
                      <a:r>
                        <a:rPr lang="it-IT" sz="2200" dirty="0"/>
                        <a:t>3</a:t>
                      </a:r>
                      <a:endParaRPr lang="en-GB" sz="2200" dirty="0"/>
                    </a:p>
                  </a:txBody>
                  <a:tcPr>
                    <a:solidFill>
                      <a:schemeClr val="accent3">
                        <a:lumMod val="60000"/>
                        <a:lumOff val="40000"/>
                      </a:schemeClr>
                    </a:solidFill>
                  </a:tcPr>
                </a:tc>
                <a:tc>
                  <a:txBody>
                    <a:bodyPr/>
                    <a:lstStyle/>
                    <a:p>
                      <a:pPr algn="ctr"/>
                      <a:r>
                        <a:rPr lang="it-IT" sz="2200" dirty="0"/>
                        <a:t>8</a:t>
                      </a:r>
                      <a:endParaRPr lang="en-GB" sz="2200" dirty="0"/>
                    </a:p>
                  </a:txBody>
                  <a:tcPr>
                    <a:solidFill>
                      <a:schemeClr val="accent3">
                        <a:lumMod val="60000"/>
                        <a:lumOff val="40000"/>
                      </a:schemeClr>
                    </a:solidFill>
                  </a:tcPr>
                </a:tc>
                <a:tc>
                  <a:txBody>
                    <a:bodyPr/>
                    <a:lstStyle/>
                    <a:p>
                      <a:pPr algn="ctr"/>
                      <a:r>
                        <a:rPr lang="it-IT" sz="2200" dirty="0"/>
                        <a:t>5</a:t>
                      </a:r>
                      <a:endParaRPr lang="en-GB" sz="2200" dirty="0"/>
                    </a:p>
                  </a:txBody>
                  <a:tcPr>
                    <a:solidFill>
                      <a:schemeClr val="accent3">
                        <a:lumMod val="60000"/>
                        <a:lumOff val="40000"/>
                      </a:schemeClr>
                    </a:solidFill>
                  </a:tcPr>
                </a:tc>
                <a:tc>
                  <a:txBody>
                    <a:bodyPr/>
                    <a:lstStyle/>
                    <a:p>
                      <a:pPr algn="ctr"/>
                      <a:r>
                        <a:rPr lang="en-GB" sz="2200" dirty="0">
                          <a:solidFill>
                            <a:srgbClr val="FF0000"/>
                          </a:solidFill>
                        </a:rPr>
                        <a:t>4</a:t>
                      </a:r>
                    </a:p>
                  </a:txBody>
                  <a:tcPr>
                    <a:solidFill>
                      <a:schemeClr val="accent3">
                        <a:lumMod val="60000"/>
                        <a:lumOff val="40000"/>
                      </a:schemeClr>
                    </a:solidFill>
                  </a:tcPr>
                </a:tc>
                <a:extLst>
                  <a:ext uri="{0D108BD9-81ED-4DB2-BD59-A6C34878D82A}">
                    <a16:rowId xmlns:a16="http://schemas.microsoft.com/office/drawing/2014/main" val="3569613285"/>
                  </a:ext>
                </a:extLst>
              </a:tr>
              <a:tr h="605287">
                <a:tc>
                  <a:txBody>
                    <a:bodyPr/>
                    <a:lstStyle/>
                    <a:p>
                      <a:r>
                        <a:rPr lang="it-IT" sz="1800" dirty="0"/>
                        <a:t>Borse POLITO</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3</a:t>
                      </a:r>
                      <a:endParaRPr lang="en-GB" sz="1800" dirty="0"/>
                    </a:p>
                  </a:txBody>
                  <a:tcPr/>
                </a:tc>
                <a:tc>
                  <a:txBody>
                    <a:bodyPr/>
                    <a:lstStyle/>
                    <a:p>
                      <a:pPr algn="ctr"/>
                      <a:r>
                        <a:rPr lang="it-IT" sz="1800" dirty="0"/>
                        <a:t>7</a:t>
                      </a:r>
                      <a:endParaRPr lang="en-GB" sz="1800" dirty="0"/>
                    </a:p>
                  </a:txBody>
                  <a:tcPr/>
                </a:tc>
                <a:tc>
                  <a:txBody>
                    <a:bodyPr/>
                    <a:lstStyle/>
                    <a:p>
                      <a:pPr algn="ctr"/>
                      <a:r>
                        <a:rPr lang="it-IT" sz="1800" dirty="0"/>
                        <a:t>4</a:t>
                      </a:r>
                      <a:endParaRPr lang="en-GB" sz="1800" dirty="0"/>
                    </a:p>
                  </a:txBody>
                  <a:tcPr/>
                </a:tc>
                <a:tc>
                  <a:txBody>
                    <a:bodyPr/>
                    <a:lstStyle/>
                    <a:p>
                      <a:pPr algn="ctr"/>
                      <a:r>
                        <a:rPr lang="en-GB" sz="1800" dirty="0">
                          <a:solidFill>
                            <a:srgbClr val="FF0000"/>
                          </a:solidFill>
                        </a:rPr>
                        <a:t>2</a:t>
                      </a:r>
                    </a:p>
                  </a:txBody>
                  <a:tcPr/>
                </a:tc>
                <a:extLst>
                  <a:ext uri="{0D108BD9-81ED-4DB2-BD59-A6C34878D82A}">
                    <a16:rowId xmlns:a16="http://schemas.microsoft.com/office/drawing/2014/main" val="1651285254"/>
                  </a:ext>
                </a:extLst>
              </a:tr>
              <a:tr h="605287">
                <a:tc>
                  <a:txBody>
                    <a:bodyPr/>
                    <a:lstStyle/>
                    <a:p>
                      <a:r>
                        <a:rPr lang="it-IT" sz="1800" dirty="0"/>
                        <a:t>Borse INRIM</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4</a:t>
                      </a:r>
                      <a:endParaRPr lang="en-GB" sz="1800" dirty="0"/>
                    </a:p>
                  </a:txBody>
                  <a:tcPr/>
                </a:tc>
                <a:tc>
                  <a:txBody>
                    <a:bodyPr/>
                    <a:lstStyle/>
                    <a:p>
                      <a:pPr algn="ctr"/>
                      <a:r>
                        <a:rPr lang="it-IT" sz="1800" dirty="0"/>
                        <a:t>2</a:t>
                      </a:r>
                      <a:endParaRPr lang="en-GB" sz="1800" dirty="0"/>
                    </a:p>
                  </a:txBody>
                  <a:tcPr/>
                </a:tc>
                <a:tc>
                  <a:txBody>
                    <a:bodyPr/>
                    <a:lstStyle/>
                    <a:p>
                      <a:pPr algn="ctr"/>
                      <a:r>
                        <a:rPr lang="it-IT" sz="1800" dirty="0"/>
                        <a:t>3</a:t>
                      </a:r>
                      <a:endParaRPr lang="en-GB" sz="1800" dirty="0"/>
                    </a:p>
                  </a:txBody>
                  <a:tcPr/>
                </a:tc>
                <a:tc>
                  <a:txBody>
                    <a:bodyPr/>
                    <a:lstStyle/>
                    <a:p>
                      <a:pPr algn="ctr"/>
                      <a:r>
                        <a:rPr lang="it-IT" sz="1800" dirty="0"/>
                        <a:t>3</a:t>
                      </a:r>
                      <a:endParaRPr lang="en-GB" sz="1800" dirty="0"/>
                    </a:p>
                  </a:txBody>
                  <a:tcPr/>
                </a:tc>
                <a:tc>
                  <a:txBody>
                    <a:bodyPr/>
                    <a:lstStyle/>
                    <a:p>
                      <a:pPr algn="ctr"/>
                      <a:r>
                        <a:rPr lang="en-GB" sz="1800" dirty="0">
                          <a:solidFill>
                            <a:srgbClr val="FF0000"/>
                          </a:solidFill>
                        </a:rPr>
                        <a:t>2</a:t>
                      </a:r>
                    </a:p>
                  </a:txBody>
                  <a:tcPr/>
                </a:tc>
                <a:extLst>
                  <a:ext uri="{0D108BD9-81ED-4DB2-BD59-A6C34878D82A}">
                    <a16:rowId xmlns:a16="http://schemas.microsoft.com/office/drawing/2014/main" val="3761986289"/>
                  </a:ext>
                </a:extLst>
              </a:tr>
              <a:tr h="511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Borse Tematiche</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2 (INRIM)</a:t>
                      </a:r>
                      <a:endParaRPr lang="en-GB" sz="1800" dirty="0"/>
                    </a:p>
                  </a:txBody>
                  <a:tcPr/>
                </a:tc>
                <a:tc>
                  <a:txBody>
                    <a:bodyPr/>
                    <a:lstStyle/>
                    <a:p>
                      <a:pPr algn="ctr"/>
                      <a:r>
                        <a:rPr lang="it-IT" sz="1800" dirty="0"/>
                        <a:t>1 (IIT)</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1 (INRIM)</a:t>
                      </a:r>
                      <a:endParaRPr lang="en-GB" sz="1800" dirty="0"/>
                    </a:p>
                  </a:txBody>
                  <a:tcPr/>
                </a:tc>
                <a:tc>
                  <a:txBody>
                    <a:bodyPr/>
                    <a:lstStyle/>
                    <a:p>
                      <a:pPr algn="ctr"/>
                      <a:r>
                        <a:rPr lang="it-IT" sz="1800" dirty="0"/>
                        <a:t>-</a:t>
                      </a:r>
                      <a:endParaRPr lang="en-GB" sz="1800" dirty="0"/>
                    </a:p>
                  </a:txBody>
                  <a:tcPr/>
                </a:tc>
                <a:tc>
                  <a:txBody>
                    <a:bodyPr/>
                    <a:lstStyle/>
                    <a:p>
                      <a:pPr algn="ctr"/>
                      <a:r>
                        <a:rPr lang="en-GB" sz="1800">
                          <a:solidFill>
                            <a:srgbClr val="FF0000"/>
                          </a:solidFill>
                        </a:rPr>
                        <a:t>2</a:t>
                      </a:r>
                      <a:endParaRPr lang="en-GB" sz="1800" dirty="0">
                        <a:solidFill>
                          <a:srgbClr val="FF0000"/>
                        </a:solidFill>
                      </a:endParaRPr>
                    </a:p>
                  </a:txBody>
                  <a:tcPr/>
                </a:tc>
                <a:extLst>
                  <a:ext uri="{0D108BD9-81ED-4DB2-BD59-A6C34878D82A}">
                    <a16:rowId xmlns:a16="http://schemas.microsoft.com/office/drawing/2014/main" val="4222233616"/>
                  </a:ext>
                </a:extLst>
              </a:tr>
              <a:tr h="4826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Altre Borse</a:t>
                      </a:r>
                      <a:endParaRPr lang="en-GB" sz="1800" dirty="0"/>
                    </a:p>
                  </a:txBody>
                  <a:tcPr/>
                </a:tc>
                <a:tc>
                  <a:txBody>
                    <a:bodyPr/>
                    <a:lstStyle/>
                    <a:p>
                      <a:pPr algn="ctr"/>
                      <a:r>
                        <a:rPr lang="it-IT" sz="1800" dirty="0"/>
                        <a:t>1 (Marie</a:t>
                      </a:r>
                      <a:r>
                        <a:rPr lang="it-IT" sz="1800" baseline="0" dirty="0"/>
                        <a:t> Curie)</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1 (Fondo sostegno</a:t>
                      </a:r>
                      <a:r>
                        <a:rPr lang="it-IT" sz="1800" baseline="0" dirty="0"/>
                        <a:t> giovani)</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a:t>
                      </a:r>
                      <a:endParaRPr lang="en-GB" sz="1800" dirty="0"/>
                    </a:p>
                  </a:txBody>
                  <a:tcPr/>
                </a:tc>
                <a:tc>
                  <a:txBody>
                    <a:bodyPr/>
                    <a:lstStyle/>
                    <a:p>
                      <a:pPr algn="ctr"/>
                      <a:r>
                        <a:rPr lang="en-GB" sz="1800" dirty="0">
                          <a:solidFill>
                            <a:srgbClr val="FF0000"/>
                          </a:solidFill>
                        </a:rPr>
                        <a:t>-</a:t>
                      </a:r>
                    </a:p>
                  </a:txBody>
                  <a:tcPr/>
                </a:tc>
                <a:extLst>
                  <a:ext uri="{0D108BD9-81ED-4DB2-BD59-A6C34878D82A}">
                    <a16:rowId xmlns:a16="http://schemas.microsoft.com/office/drawing/2014/main" val="3454148088"/>
                  </a:ext>
                </a:extLst>
              </a:tr>
              <a:tr h="6052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Dottorato senza borsa</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1</a:t>
                      </a:r>
                      <a:endParaRPr lang="en-GB" sz="1800" dirty="0"/>
                    </a:p>
                  </a:txBody>
                  <a:tcPr/>
                </a:tc>
                <a:tc>
                  <a:txBody>
                    <a:bodyPr/>
                    <a:lstStyle/>
                    <a:p>
                      <a:pPr algn="ctr"/>
                      <a:r>
                        <a:rPr lang="it-IT" sz="1800" dirty="0"/>
                        <a:t>1</a:t>
                      </a:r>
                      <a:endParaRPr lang="en-GB" sz="1800" dirty="0"/>
                    </a:p>
                  </a:txBody>
                  <a:tcPr/>
                </a:tc>
                <a:tc>
                  <a:txBody>
                    <a:bodyPr/>
                    <a:lstStyle/>
                    <a:p>
                      <a:pPr algn="ctr"/>
                      <a:r>
                        <a:rPr lang="it-IT" sz="1800" dirty="0"/>
                        <a:t>-</a:t>
                      </a:r>
                      <a:endParaRPr lang="en-GB" sz="1800" dirty="0"/>
                    </a:p>
                  </a:txBody>
                  <a:tcPr/>
                </a:tc>
                <a:tc>
                  <a:txBody>
                    <a:bodyPr/>
                    <a:lstStyle/>
                    <a:p>
                      <a:pPr algn="ctr"/>
                      <a:r>
                        <a:rPr lang="it-IT" sz="1800" dirty="0"/>
                        <a:t>3</a:t>
                      </a:r>
                      <a:endParaRPr lang="en-GB" sz="1800" dirty="0"/>
                    </a:p>
                  </a:txBody>
                  <a:tcPr/>
                </a:tc>
                <a:tc>
                  <a:txBody>
                    <a:bodyPr/>
                    <a:lstStyle/>
                    <a:p>
                      <a:pPr algn="ctr"/>
                      <a:r>
                        <a:rPr lang="it-IT" sz="1800" dirty="0"/>
                        <a:t>1</a:t>
                      </a:r>
                      <a:endParaRPr lang="en-GB" sz="1800" dirty="0"/>
                    </a:p>
                  </a:txBody>
                  <a:tcPr/>
                </a:tc>
                <a:tc>
                  <a:txBody>
                    <a:bodyPr/>
                    <a:lstStyle/>
                    <a:p>
                      <a:pPr algn="ctr"/>
                      <a:r>
                        <a:rPr lang="en-GB" sz="1800" dirty="0">
                          <a:solidFill>
                            <a:srgbClr val="FF0000"/>
                          </a:solidFill>
                        </a:rPr>
                        <a:t>-</a:t>
                      </a:r>
                    </a:p>
                  </a:txBody>
                  <a:tcPr/>
                </a:tc>
                <a:extLst>
                  <a:ext uri="{0D108BD9-81ED-4DB2-BD59-A6C34878D82A}">
                    <a16:rowId xmlns:a16="http://schemas.microsoft.com/office/drawing/2014/main" val="580121575"/>
                  </a:ext>
                </a:extLst>
              </a:tr>
            </a:tbl>
          </a:graphicData>
        </a:graphic>
      </p:graphicFrame>
    </p:spTree>
    <p:extLst>
      <p:ext uri="{BB962C8B-B14F-4D97-AF65-F5344CB8AC3E}">
        <p14:creationId xmlns:p14="http://schemas.microsoft.com/office/powerpoint/2010/main" val="185915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B48A1D-693E-44DF-8625-EA69529CDC96}"/>
              </a:ext>
            </a:extLst>
          </p:cNvPr>
          <p:cNvSpPr>
            <a:spLocks noGrp="1"/>
          </p:cNvSpPr>
          <p:nvPr>
            <p:ph type="title"/>
          </p:nvPr>
        </p:nvSpPr>
        <p:spPr>
          <a:xfrm>
            <a:off x="335360" y="0"/>
            <a:ext cx="11425269" cy="764704"/>
          </a:xfrm>
        </p:spPr>
        <p:txBody>
          <a:bodyPr/>
          <a:lstStyle/>
          <a:p>
            <a:r>
              <a:rPr lang="it-IT" dirty="0"/>
              <a:t>Focus sul ciclo XXXVI</a:t>
            </a:r>
          </a:p>
        </p:txBody>
      </p:sp>
      <p:sp>
        <p:nvSpPr>
          <p:cNvPr id="3" name="Segnaposto contenuto 2">
            <a:extLst>
              <a:ext uri="{FF2B5EF4-FFF2-40B4-BE49-F238E27FC236}">
                <a16:creationId xmlns:a16="http://schemas.microsoft.com/office/drawing/2014/main" id="{13E11DC3-5985-4917-AEBA-82342B8F2FF4}"/>
              </a:ext>
            </a:extLst>
          </p:cNvPr>
          <p:cNvSpPr>
            <a:spLocks noGrp="1"/>
          </p:cNvSpPr>
          <p:nvPr>
            <p:ph idx="1"/>
          </p:nvPr>
        </p:nvSpPr>
        <p:spPr>
          <a:xfrm>
            <a:off x="105609" y="672926"/>
            <a:ext cx="4848809" cy="3210745"/>
          </a:xfrm>
          <a:solidFill>
            <a:schemeClr val="accent5">
              <a:lumMod val="75000"/>
            </a:schemeClr>
          </a:solidFill>
          <a:ln w="38100">
            <a:solidFill>
              <a:schemeClr val="accent2"/>
            </a:solidFill>
          </a:ln>
        </p:spPr>
        <p:txBody>
          <a:bodyPr/>
          <a:lstStyle/>
          <a:p>
            <a:pPr algn="ctr">
              <a:spcBef>
                <a:spcPts val="200"/>
              </a:spcBef>
            </a:pPr>
            <a:r>
              <a:rPr lang="it-IT" sz="2000" b="1" dirty="0">
                <a:solidFill>
                  <a:srgbClr val="FFC000"/>
                </a:solidFill>
              </a:rPr>
              <a:t>Sessione primaverile</a:t>
            </a:r>
          </a:p>
          <a:p>
            <a:pPr>
              <a:spcBef>
                <a:spcPts val="200"/>
              </a:spcBef>
            </a:pPr>
            <a:r>
              <a:rPr lang="it-IT" sz="1600" b="1" u="sng" dirty="0"/>
              <a:t>Posti disponibili (</a:t>
            </a:r>
            <a:r>
              <a:rPr lang="it-IT" sz="1600" b="1" u="sng" dirty="0">
                <a:solidFill>
                  <a:schemeClr val="accent6">
                    <a:lumMod val="60000"/>
                    <a:lumOff val="40000"/>
                  </a:schemeClr>
                </a:solidFill>
              </a:rPr>
              <a:t>4</a:t>
            </a:r>
            <a:r>
              <a:rPr lang="it-IT" sz="1600" b="1" u="sng" dirty="0"/>
              <a:t>)</a:t>
            </a:r>
            <a:r>
              <a:rPr lang="it-IT" sz="1600" b="1" dirty="0"/>
              <a:t>:</a:t>
            </a:r>
          </a:p>
          <a:p>
            <a:pPr>
              <a:spcBef>
                <a:spcPts val="200"/>
              </a:spcBef>
            </a:pPr>
            <a:r>
              <a:rPr lang="it-IT" sz="1600" dirty="0"/>
              <a:t>• borse a tematica libera: 2 Ateneo; 1 INRIM</a:t>
            </a:r>
          </a:p>
          <a:p>
            <a:pPr>
              <a:spcBef>
                <a:spcPts val="200"/>
              </a:spcBef>
            </a:pPr>
            <a:r>
              <a:rPr lang="it-IT" sz="1600" dirty="0"/>
              <a:t>• borsa tematiche: 1 INRIM (Fondi progetto QUIERO)</a:t>
            </a:r>
          </a:p>
          <a:p>
            <a:pPr>
              <a:spcBef>
                <a:spcPts val="200"/>
              </a:spcBef>
            </a:pPr>
            <a:r>
              <a:rPr lang="it-IT" sz="1600" b="1" u="sng" dirty="0"/>
              <a:t>Candidati</a:t>
            </a:r>
            <a:r>
              <a:rPr lang="it-IT" sz="1600" b="1" dirty="0"/>
              <a:t>:</a:t>
            </a:r>
          </a:p>
          <a:p>
            <a:pPr>
              <a:spcBef>
                <a:spcPts val="200"/>
              </a:spcBef>
            </a:pPr>
            <a:r>
              <a:rPr lang="it-IT" sz="1600" dirty="0"/>
              <a:t>• 10 (1 straniero)</a:t>
            </a:r>
          </a:p>
          <a:p>
            <a:pPr>
              <a:spcBef>
                <a:spcPts val="200"/>
              </a:spcBef>
            </a:pPr>
            <a:r>
              <a:rPr lang="it-IT" sz="1600" dirty="0"/>
              <a:t>• 5 ammessi all'orale</a:t>
            </a:r>
          </a:p>
          <a:p>
            <a:pPr>
              <a:spcBef>
                <a:spcPts val="200"/>
              </a:spcBef>
            </a:pPr>
            <a:r>
              <a:rPr lang="it-IT" sz="1600" dirty="0"/>
              <a:t>• 3 candidati idonei</a:t>
            </a:r>
          </a:p>
          <a:p>
            <a:pPr>
              <a:spcBef>
                <a:spcPts val="200"/>
              </a:spcBef>
            </a:pPr>
            <a:r>
              <a:rPr lang="it-IT" sz="1600" b="1" u="sng" dirty="0"/>
              <a:t>Borse assegnate (</a:t>
            </a:r>
            <a:r>
              <a:rPr lang="it-IT" sz="1600" b="1" u="sng" dirty="0">
                <a:solidFill>
                  <a:schemeClr val="accent6">
                    <a:lumMod val="60000"/>
                    <a:lumOff val="40000"/>
                  </a:schemeClr>
                </a:solidFill>
              </a:rPr>
              <a:t>3</a:t>
            </a:r>
            <a:r>
              <a:rPr lang="it-IT" sz="1600" b="1" u="sng" dirty="0"/>
              <a:t>)</a:t>
            </a:r>
            <a:r>
              <a:rPr lang="it-IT" sz="1600" b="1" dirty="0"/>
              <a:t>:</a:t>
            </a:r>
          </a:p>
          <a:p>
            <a:pPr>
              <a:spcBef>
                <a:spcPts val="200"/>
              </a:spcBef>
            </a:pPr>
            <a:r>
              <a:rPr lang="it-IT" sz="1600" dirty="0"/>
              <a:t>• 2 a tematica libera ateneo</a:t>
            </a:r>
          </a:p>
          <a:p>
            <a:pPr>
              <a:spcBef>
                <a:spcPts val="200"/>
              </a:spcBef>
            </a:pPr>
            <a:r>
              <a:rPr lang="it-IT" sz="1600" dirty="0"/>
              <a:t>• 1 a tematica libera INRIM</a:t>
            </a:r>
          </a:p>
        </p:txBody>
      </p:sp>
      <p:sp>
        <p:nvSpPr>
          <p:cNvPr id="4" name="Segnaposto piè di pagina 3">
            <a:extLst>
              <a:ext uri="{FF2B5EF4-FFF2-40B4-BE49-F238E27FC236}">
                <a16:creationId xmlns:a16="http://schemas.microsoft.com/office/drawing/2014/main" id="{F59B0502-9805-4396-92B1-B736F683EB7A}"/>
              </a:ext>
            </a:extLst>
          </p:cNvPr>
          <p:cNvSpPr>
            <a:spLocks noGrp="1"/>
          </p:cNvSpPr>
          <p:nvPr>
            <p:ph type="ftr" sz="quarter" idx="11"/>
          </p:nvPr>
        </p:nvSpPr>
        <p:spPr/>
        <p:txBody>
          <a:bodyPr/>
          <a:lstStyle/>
          <a:p>
            <a:pPr>
              <a:defRPr/>
            </a:pPr>
            <a:r>
              <a:rPr lang="it-IT"/>
              <a:t>Presentazione Dottorato in Metrologia a CdA - 11 Febbraio 2021</a:t>
            </a:r>
            <a:endParaRPr lang="en-US"/>
          </a:p>
        </p:txBody>
      </p:sp>
      <p:sp>
        <p:nvSpPr>
          <p:cNvPr id="5" name="Segnaposto numero diapositiva 4">
            <a:extLst>
              <a:ext uri="{FF2B5EF4-FFF2-40B4-BE49-F238E27FC236}">
                <a16:creationId xmlns:a16="http://schemas.microsoft.com/office/drawing/2014/main" id="{ED8DCFA1-90AF-4BFA-BA70-860D0D2744F4}"/>
              </a:ext>
            </a:extLst>
          </p:cNvPr>
          <p:cNvSpPr>
            <a:spLocks noGrp="1"/>
          </p:cNvSpPr>
          <p:nvPr>
            <p:ph type="sldNum" sz="quarter" idx="12"/>
          </p:nvPr>
        </p:nvSpPr>
        <p:spPr/>
        <p:txBody>
          <a:bodyPr/>
          <a:lstStyle/>
          <a:p>
            <a:pPr>
              <a:defRPr/>
            </a:pPr>
            <a:fld id="{E0B76524-423E-4C7A-B6C7-3E3DA7416013}" type="slidenum">
              <a:rPr lang="en-US" smtClean="0"/>
              <a:pPr>
                <a:defRPr/>
              </a:pPr>
              <a:t>3</a:t>
            </a:fld>
            <a:endParaRPr lang="en-US"/>
          </a:p>
        </p:txBody>
      </p:sp>
      <p:sp>
        <p:nvSpPr>
          <p:cNvPr id="6" name="Segnaposto contenuto 2">
            <a:extLst>
              <a:ext uri="{FF2B5EF4-FFF2-40B4-BE49-F238E27FC236}">
                <a16:creationId xmlns:a16="http://schemas.microsoft.com/office/drawing/2014/main" id="{B30452DF-342F-403D-9A42-C32B02F51EF0}"/>
              </a:ext>
            </a:extLst>
          </p:cNvPr>
          <p:cNvSpPr txBox="1">
            <a:spLocks/>
          </p:cNvSpPr>
          <p:nvPr/>
        </p:nvSpPr>
        <p:spPr bwMode="auto">
          <a:xfrm>
            <a:off x="5184169" y="96862"/>
            <a:ext cx="6822235" cy="3786809"/>
          </a:xfrm>
          <a:prstGeom prst="rect">
            <a:avLst/>
          </a:prstGeom>
          <a:solidFill>
            <a:schemeClr val="accent5">
              <a:lumMod val="75000"/>
            </a:schemeClr>
          </a:solidFill>
          <a:ln w="38100">
            <a:solidFill>
              <a:srgbClr val="CC3300"/>
            </a:solid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200"/>
              </a:spcBef>
            </a:pPr>
            <a:r>
              <a:rPr lang="it-IT" sz="2000" b="1" dirty="0">
                <a:solidFill>
                  <a:srgbClr val="FFC000"/>
                </a:solidFill>
              </a:rPr>
              <a:t>Sessione estiva</a:t>
            </a:r>
          </a:p>
          <a:p>
            <a:pPr>
              <a:spcBef>
                <a:spcPts val="200"/>
              </a:spcBef>
            </a:pPr>
            <a:r>
              <a:rPr lang="it-IT" sz="1600" b="1" u="sng" dirty="0"/>
              <a:t>Posti disponibili (</a:t>
            </a:r>
            <a:r>
              <a:rPr lang="it-IT" sz="1600" b="1" u="sng" dirty="0">
                <a:solidFill>
                  <a:schemeClr val="accent6">
                    <a:lumMod val="60000"/>
                    <a:lumOff val="40000"/>
                  </a:schemeClr>
                </a:solidFill>
              </a:rPr>
              <a:t>13</a:t>
            </a:r>
            <a:r>
              <a:rPr lang="it-IT" sz="1600" b="1" u="sng" dirty="0"/>
              <a:t>)</a:t>
            </a:r>
            <a:r>
              <a:rPr lang="it-IT" sz="1600" b="1" dirty="0"/>
              <a:t>:</a:t>
            </a:r>
          </a:p>
          <a:p>
            <a:pPr>
              <a:spcBef>
                <a:spcPts val="200"/>
              </a:spcBef>
            </a:pPr>
            <a:r>
              <a:rPr lang="it-IT" sz="1600" dirty="0"/>
              <a:t>• borse a tematica libera: 4 Ateneo; 1 Ateneo/DET; 4 INRIM;</a:t>
            </a:r>
          </a:p>
          <a:p>
            <a:pPr>
              <a:spcBef>
                <a:spcPts val="200"/>
              </a:spcBef>
            </a:pPr>
            <a:r>
              <a:rPr lang="it-IT" sz="1600" dirty="0"/>
              <a:t>• borse tematiche: 1 INRIM (Fondi progetto QUIERO); 2 INRIM/Fondazione CRT,  1 INRIM/</a:t>
            </a:r>
            <a:r>
              <a:rPr lang="it-IT" sz="1600" dirty="0" err="1"/>
              <a:t>CdA</a:t>
            </a:r>
            <a:endParaRPr lang="it-IT" sz="1600" dirty="0"/>
          </a:p>
          <a:p>
            <a:pPr>
              <a:spcBef>
                <a:spcPts val="200"/>
              </a:spcBef>
            </a:pPr>
            <a:r>
              <a:rPr lang="it-IT" sz="1600" b="1" u="sng" dirty="0"/>
              <a:t>Candidati</a:t>
            </a:r>
            <a:r>
              <a:rPr lang="it-IT" sz="1600" b="1" dirty="0"/>
              <a:t>: </a:t>
            </a:r>
          </a:p>
          <a:p>
            <a:pPr>
              <a:spcBef>
                <a:spcPts val="200"/>
              </a:spcBef>
            </a:pPr>
            <a:r>
              <a:rPr lang="it-IT" sz="1600" dirty="0"/>
              <a:t>• 15 (1 straniero, 2 ripresentati dalla sessione primaverile) </a:t>
            </a:r>
          </a:p>
          <a:p>
            <a:pPr>
              <a:spcBef>
                <a:spcPts val="200"/>
              </a:spcBef>
            </a:pPr>
            <a:r>
              <a:rPr lang="it-IT" sz="1600" dirty="0"/>
              <a:t>• 10 ammessi all'orale </a:t>
            </a:r>
          </a:p>
          <a:p>
            <a:pPr>
              <a:spcBef>
                <a:spcPts val="200"/>
              </a:spcBef>
            </a:pPr>
            <a:r>
              <a:rPr lang="it-IT" sz="1600" dirty="0"/>
              <a:t>• 8 candidati idonei </a:t>
            </a:r>
          </a:p>
          <a:p>
            <a:pPr>
              <a:spcBef>
                <a:spcPts val="200"/>
              </a:spcBef>
            </a:pPr>
            <a:r>
              <a:rPr lang="it-IT" sz="1600" b="1" u="sng" dirty="0"/>
              <a:t>Borse assegnate (</a:t>
            </a:r>
            <a:r>
              <a:rPr lang="it-IT" sz="1600" b="1" u="sng" dirty="0">
                <a:solidFill>
                  <a:schemeClr val="accent6">
                    <a:lumMod val="60000"/>
                    <a:lumOff val="40000"/>
                  </a:schemeClr>
                </a:solidFill>
              </a:rPr>
              <a:t>8</a:t>
            </a:r>
            <a:r>
              <a:rPr lang="it-IT" sz="1600" b="1" u="sng" dirty="0"/>
              <a:t>)</a:t>
            </a:r>
            <a:r>
              <a:rPr lang="it-IT" sz="1600" b="1" dirty="0"/>
              <a:t>: </a:t>
            </a:r>
          </a:p>
          <a:p>
            <a:pPr>
              <a:spcBef>
                <a:spcPts val="200"/>
              </a:spcBef>
            </a:pPr>
            <a:r>
              <a:rPr lang="it-IT" sz="1600" dirty="0"/>
              <a:t>• 2 a tematica libera </a:t>
            </a:r>
          </a:p>
          <a:p>
            <a:pPr>
              <a:spcBef>
                <a:spcPts val="200"/>
              </a:spcBef>
            </a:pPr>
            <a:r>
              <a:rPr lang="it-IT" sz="1600" dirty="0"/>
              <a:t>• 4 a tematica libera INRiM </a:t>
            </a:r>
          </a:p>
          <a:p>
            <a:pPr>
              <a:spcBef>
                <a:spcPts val="200"/>
              </a:spcBef>
            </a:pPr>
            <a:r>
              <a:rPr lang="it-IT" sz="1600" dirty="0"/>
              <a:t>• 2 vincolate INRIM/fondazione CRT</a:t>
            </a:r>
          </a:p>
        </p:txBody>
      </p:sp>
      <p:sp>
        <p:nvSpPr>
          <p:cNvPr id="7" name="Segnaposto contenuto 2">
            <a:extLst>
              <a:ext uri="{FF2B5EF4-FFF2-40B4-BE49-F238E27FC236}">
                <a16:creationId xmlns:a16="http://schemas.microsoft.com/office/drawing/2014/main" id="{EB4E5E25-409F-486F-B87A-AB40DCE84554}"/>
              </a:ext>
            </a:extLst>
          </p:cNvPr>
          <p:cNvSpPr txBox="1">
            <a:spLocks/>
          </p:cNvSpPr>
          <p:nvPr/>
        </p:nvSpPr>
        <p:spPr bwMode="auto">
          <a:xfrm>
            <a:off x="2135560" y="3971047"/>
            <a:ext cx="7104790" cy="2333871"/>
          </a:xfrm>
          <a:prstGeom prst="rect">
            <a:avLst/>
          </a:prstGeom>
          <a:solidFill>
            <a:schemeClr val="accent5">
              <a:lumMod val="75000"/>
            </a:schemeClr>
          </a:solidFill>
          <a:ln w="38100">
            <a:solidFill>
              <a:srgbClr val="CC3300"/>
            </a:solid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200"/>
              </a:spcBef>
            </a:pPr>
            <a:r>
              <a:rPr lang="it-IT" sz="2000" b="1" dirty="0">
                <a:solidFill>
                  <a:srgbClr val="FFC000"/>
                </a:solidFill>
              </a:rPr>
              <a:t>Sessione autunnale</a:t>
            </a:r>
          </a:p>
          <a:p>
            <a:pPr>
              <a:spcBef>
                <a:spcPts val="200"/>
              </a:spcBef>
            </a:pPr>
            <a:r>
              <a:rPr lang="it-IT" sz="1600" b="1" u="sng" dirty="0"/>
              <a:t>Posti disponibili (</a:t>
            </a:r>
            <a:r>
              <a:rPr lang="it-IT" sz="1600" b="1" u="sng" dirty="0">
                <a:solidFill>
                  <a:schemeClr val="accent6">
                    <a:lumMod val="60000"/>
                    <a:lumOff val="40000"/>
                  </a:schemeClr>
                </a:solidFill>
              </a:rPr>
              <a:t>6</a:t>
            </a:r>
            <a:r>
              <a:rPr lang="it-IT" sz="1600" b="1" u="sng" dirty="0"/>
              <a:t>)</a:t>
            </a:r>
            <a:r>
              <a:rPr lang="it-IT" sz="1600" b="1" dirty="0"/>
              <a:t>:</a:t>
            </a:r>
          </a:p>
          <a:p>
            <a:pPr>
              <a:spcBef>
                <a:spcPts val="200"/>
              </a:spcBef>
            </a:pPr>
            <a:r>
              <a:rPr lang="it-IT" sz="1600" dirty="0"/>
              <a:t>• borse a tematica libera: 3 Ateneo, 1 INRIM</a:t>
            </a:r>
          </a:p>
          <a:p>
            <a:pPr>
              <a:spcBef>
                <a:spcPts val="200"/>
              </a:spcBef>
            </a:pPr>
            <a:r>
              <a:rPr lang="it-IT" sz="1600" dirty="0"/>
              <a:t>• borse vincolate: 1 INRIM/Fondazione CRT; 1 INRIM/</a:t>
            </a:r>
            <a:r>
              <a:rPr lang="it-IT" sz="1600" dirty="0" err="1"/>
              <a:t>CdA</a:t>
            </a:r>
            <a:endParaRPr lang="it-IT" sz="1600" dirty="0"/>
          </a:p>
          <a:p>
            <a:pPr>
              <a:spcBef>
                <a:spcPts val="200"/>
              </a:spcBef>
            </a:pPr>
            <a:r>
              <a:rPr lang="it-IT" sz="1600" b="1" u="sng" dirty="0"/>
              <a:t>Candidati</a:t>
            </a:r>
            <a:r>
              <a:rPr lang="it-IT" sz="1600" b="1" dirty="0"/>
              <a:t>:</a:t>
            </a:r>
          </a:p>
          <a:p>
            <a:pPr>
              <a:spcBef>
                <a:spcPts val="200"/>
              </a:spcBef>
            </a:pPr>
            <a:r>
              <a:rPr lang="it-IT" sz="1600" dirty="0"/>
              <a:t>• 3 (1 ripresentato dalla sessione estiva)</a:t>
            </a:r>
          </a:p>
          <a:p>
            <a:pPr>
              <a:spcBef>
                <a:spcPts val="200"/>
              </a:spcBef>
            </a:pPr>
            <a:r>
              <a:rPr lang="it-IT" sz="1600" dirty="0"/>
              <a:t>• 1 ammesso all'orale (il candidato NON si è presentato al colloquio orale)</a:t>
            </a:r>
          </a:p>
          <a:p>
            <a:pPr>
              <a:spcBef>
                <a:spcPts val="200"/>
              </a:spcBef>
            </a:pPr>
            <a:r>
              <a:rPr lang="it-IT" sz="1600" b="1" u="sng" dirty="0"/>
              <a:t>Borse assegnate (</a:t>
            </a:r>
            <a:r>
              <a:rPr lang="it-IT" sz="1600" b="1" u="sng" dirty="0">
                <a:solidFill>
                  <a:schemeClr val="accent6">
                    <a:lumMod val="60000"/>
                    <a:lumOff val="40000"/>
                  </a:schemeClr>
                </a:solidFill>
              </a:rPr>
              <a:t>0</a:t>
            </a:r>
            <a:r>
              <a:rPr lang="it-IT" sz="1600" b="1" u="sng" dirty="0"/>
              <a:t>)</a:t>
            </a:r>
            <a:endParaRPr lang="it-IT" sz="1600" dirty="0"/>
          </a:p>
        </p:txBody>
      </p:sp>
      <p:sp>
        <p:nvSpPr>
          <p:cNvPr id="8" name="Freccia a destra 7">
            <a:extLst>
              <a:ext uri="{FF2B5EF4-FFF2-40B4-BE49-F238E27FC236}">
                <a16:creationId xmlns:a16="http://schemas.microsoft.com/office/drawing/2014/main" id="{DD4BA40A-172C-4005-855B-9C695DDF1231}"/>
              </a:ext>
            </a:extLst>
          </p:cNvPr>
          <p:cNvSpPr/>
          <p:nvPr/>
        </p:nvSpPr>
        <p:spPr>
          <a:xfrm>
            <a:off x="4798772" y="1992967"/>
            <a:ext cx="576064" cy="76470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curva 9">
            <a:extLst>
              <a:ext uri="{FF2B5EF4-FFF2-40B4-BE49-F238E27FC236}">
                <a16:creationId xmlns:a16="http://schemas.microsoft.com/office/drawing/2014/main" id="{ABF0B736-F852-45FB-9A27-4CA136D9EAE2}"/>
              </a:ext>
            </a:extLst>
          </p:cNvPr>
          <p:cNvSpPr/>
          <p:nvPr/>
        </p:nvSpPr>
        <p:spPr>
          <a:xfrm rot="10800000">
            <a:off x="8920606" y="3718350"/>
            <a:ext cx="1008112" cy="1003027"/>
          </a:xfrm>
          <a:prstGeom prst="bentArrow">
            <a:avLst>
              <a:gd name="adj1" fmla="val 32442"/>
              <a:gd name="adj2" fmla="val 25000"/>
              <a:gd name="adj3" fmla="val 25000"/>
              <a:gd name="adj4" fmla="val 4375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84823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3E749D-2950-43DC-9AD7-7D52784142B7}"/>
              </a:ext>
            </a:extLst>
          </p:cNvPr>
          <p:cNvSpPr>
            <a:spLocks noGrp="1"/>
          </p:cNvSpPr>
          <p:nvPr>
            <p:ph type="title"/>
          </p:nvPr>
        </p:nvSpPr>
        <p:spPr>
          <a:xfrm>
            <a:off x="301902" y="95019"/>
            <a:ext cx="7882330" cy="1143000"/>
          </a:xfrm>
        </p:spPr>
        <p:txBody>
          <a:bodyPr/>
          <a:lstStyle/>
          <a:p>
            <a:r>
              <a:rPr lang="it-IT" sz="3600" dirty="0"/>
              <a:t>Iniziative per diffusione informazione</a:t>
            </a:r>
          </a:p>
        </p:txBody>
      </p:sp>
      <p:sp>
        <p:nvSpPr>
          <p:cNvPr id="3" name="Segnaposto contenuto 2">
            <a:extLst>
              <a:ext uri="{FF2B5EF4-FFF2-40B4-BE49-F238E27FC236}">
                <a16:creationId xmlns:a16="http://schemas.microsoft.com/office/drawing/2014/main" id="{CC1C7BE4-D04C-490B-8C4B-908459C30D8F}"/>
              </a:ext>
            </a:extLst>
          </p:cNvPr>
          <p:cNvSpPr>
            <a:spLocks noGrp="1"/>
          </p:cNvSpPr>
          <p:nvPr>
            <p:ph idx="1"/>
          </p:nvPr>
        </p:nvSpPr>
        <p:spPr>
          <a:xfrm>
            <a:off x="6765788" y="1608721"/>
            <a:ext cx="2425419" cy="632193"/>
          </a:xfrm>
        </p:spPr>
        <p:txBody>
          <a:bodyPr/>
          <a:lstStyle/>
          <a:p>
            <a:r>
              <a:rPr lang="it-IT" sz="2600" dirty="0"/>
              <a:t>Flyer dottorato</a:t>
            </a:r>
          </a:p>
        </p:txBody>
      </p:sp>
      <p:sp>
        <p:nvSpPr>
          <p:cNvPr id="4" name="Segnaposto piè di pagina 3">
            <a:extLst>
              <a:ext uri="{FF2B5EF4-FFF2-40B4-BE49-F238E27FC236}">
                <a16:creationId xmlns:a16="http://schemas.microsoft.com/office/drawing/2014/main" id="{A20A2F2B-EC45-4C6F-BE62-FC7CC1D63B5E}"/>
              </a:ext>
            </a:extLst>
          </p:cNvPr>
          <p:cNvSpPr>
            <a:spLocks noGrp="1"/>
          </p:cNvSpPr>
          <p:nvPr>
            <p:ph type="ftr" sz="quarter" idx="11"/>
          </p:nvPr>
        </p:nvSpPr>
        <p:spPr/>
        <p:txBody>
          <a:bodyPr/>
          <a:lstStyle/>
          <a:p>
            <a:pPr>
              <a:defRPr/>
            </a:pPr>
            <a:r>
              <a:rPr lang="it-IT"/>
              <a:t>Presentazione Dottorato in Metrologia a CdA - 11 Febbraio 2021</a:t>
            </a:r>
            <a:endParaRPr lang="en-US"/>
          </a:p>
        </p:txBody>
      </p:sp>
      <p:sp>
        <p:nvSpPr>
          <p:cNvPr id="5" name="Segnaposto numero diapositiva 4">
            <a:extLst>
              <a:ext uri="{FF2B5EF4-FFF2-40B4-BE49-F238E27FC236}">
                <a16:creationId xmlns:a16="http://schemas.microsoft.com/office/drawing/2014/main" id="{7CE0F6CC-0948-4AE5-8404-3DA5576A5417}"/>
              </a:ext>
            </a:extLst>
          </p:cNvPr>
          <p:cNvSpPr>
            <a:spLocks noGrp="1"/>
          </p:cNvSpPr>
          <p:nvPr>
            <p:ph type="sldNum" sz="quarter" idx="12"/>
          </p:nvPr>
        </p:nvSpPr>
        <p:spPr/>
        <p:txBody>
          <a:bodyPr/>
          <a:lstStyle/>
          <a:p>
            <a:pPr>
              <a:defRPr/>
            </a:pPr>
            <a:fld id="{E0B76524-423E-4C7A-B6C7-3E3DA7416013}" type="slidenum">
              <a:rPr lang="en-US" smtClean="0"/>
              <a:pPr>
                <a:defRPr/>
              </a:pPr>
              <a:t>4</a:t>
            </a:fld>
            <a:endParaRPr lang="en-US"/>
          </a:p>
        </p:txBody>
      </p:sp>
      <p:pic>
        <p:nvPicPr>
          <p:cNvPr id="7" name="Immagine 6">
            <a:extLst>
              <a:ext uri="{FF2B5EF4-FFF2-40B4-BE49-F238E27FC236}">
                <a16:creationId xmlns:a16="http://schemas.microsoft.com/office/drawing/2014/main" id="{569F1762-BAE0-49A4-AA64-B59CCD40CB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5307" y="243188"/>
            <a:ext cx="2693842" cy="1904811"/>
          </a:xfrm>
          <a:prstGeom prst="rect">
            <a:avLst/>
          </a:prstGeom>
        </p:spPr>
      </p:pic>
      <p:sp>
        <p:nvSpPr>
          <p:cNvPr id="8" name="Segnaposto contenuto 2">
            <a:extLst>
              <a:ext uri="{FF2B5EF4-FFF2-40B4-BE49-F238E27FC236}">
                <a16:creationId xmlns:a16="http://schemas.microsoft.com/office/drawing/2014/main" id="{58F6A44D-1E4A-4F8F-B9A5-3D824255CAED}"/>
              </a:ext>
            </a:extLst>
          </p:cNvPr>
          <p:cNvSpPr txBox="1">
            <a:spLocks/>
          </p:cNvSpPr>
          <p:nvPr/>
        </p:nvSpPr>
        <p:spPr bwMode="auto">
          <a:xfrm>
            <a:off x="211490" y="1106118"/>
            <a:ext cx="5790187" cy="9361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dirty="0"/>
              <a:t>Diffusione informazione delle Call mediante Web e Social</a:t>
            </a:r>
          </a:p>
        </p:txBody>
      </p:sp>
      <p:sp>
        <p:nvSpPr>
          <p:cNvPr id="9" name="Segnaposto contenuto 2">
            <a:extLst>
              <a:ext uri="{FF2B5EF4-FFF2-40B4-BE49-F238E27FC236}">
                <a16:creationId xmlns:a16="http://schemas.microsoft.com/office/drawing/2014/main" id="{5AF7306E-E91A-4369-83D0-EBBB19A40902}"/>
              </a:ext>
            </a:extLst>
          </p:cNvPr>
          <p:cNvSpPr txBox="1">
            <a:spLocks/>
          </p:cNvSpPr>
          <p:nvPr/>
        </p:nvSpPr>
        <p:spPr bwMode="auto">
          <a:xfrm>
            <a:off x="211490" y="2296063"/>
            <a:ext cx="11425269" cy="20273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600" dirty="0"/>
              <a:t>Diffusione informazione attraverso società scientifiche nazionali e internazionali:</a:t>
            </a:r>
          </a:p>
          <a:p>
            <a:pPr marL="457200" indent="-457200">
              <a:buFontTx/>
              <a:buChar char="-"/>
            </a:pPr>
            <a:r>
              <a:rPr lang="it-IT" sz="1600" i="1" dirty="0"/>
              <a:t>Gruppo Nazionale Misure Elettriche ed Elettroniche</a:t>
            </a:r>
          </a:p>
          <a:p>
            <a:pPr marL="457200" indent="-457200">
              <a:buFontTx/>
              <a:buChar char="-"/>
            </a:pPr>
            <a:r>
              <a:rPr lang="it-IT" sz="1600" i="1" dirty="0"/>
              <a:t>Gruppo Nazionale di Misure Meccaniche e Termiche</a:t>
            </a:r>
          </a:p>
          <a:p>
            <a:pPr marL="457200" indent="-457200">
              <a:buFontTx/>
              <a:buChar char="-"/>
            </a:pPr>
            <a:r>
              <a:rPr lang="it-IT" sz="1600" i="1" dirty="0"/>
              <a:t>Gruppo Nazionale Elettrotecnica</a:t>
            </a:r>
          </a:p>
          <a:p>
            <a:pPr marL="457200" indent="-457200">
              <a:buFontTx/>
              <a:buChar char="-"/>
            </a:pPr>
            <a:r>
              <a:rPr lang="it-IT" sz="1600" i="1" dirty="0" err="1"/>
              <a:t>European</a:t>
            </a:r>
            <a:r>
              <a:rPr lang="it-IT" sz="1600" i="1" dirty="0"/>
              <a:t> </a:t>
            </a:r>
            <a:r>
              <a:rPr lang="it-IT" sz="1600" i="1" dirty="0" err="1"/>
              <a:t>Materials</a:t>
            </a:r>
            <a:r>
              <a:rPr lang="it-IT" sz="1600" i="1" dirty="0"/>
              <a:t> </a:t>
            </a:r>
            <a:r>
              <a:rPr lang="it-IT" sz="1600" i="1" dirty="0" err="1"/>
              <a:t>Characterisation</a:t>
            </a:r>
            <a:r>
              <a:rPr lang="it-IT" sz="1600" i="1" dirty="0"/>
              <a:t> Council</a:t>
            </a:r>
          </a:p>
          <a:p>
            <a:pPr marL="457200" indent="-457200">
              <a:buFontTx/>
              <a:buChar char="-"/>
            </a:pPr>
            <a:r>
              <a:rPr lang="it-IT" sz="1600" i="1" dirty="0"/>
              <a:t>COST-Action </a:t>
            </a:r>
            <a:r>
              <a:rPr lang="it-IT" sz="1600" i="1" dirty="0" err="1"/>
              <a:t>MYWave</a:t>
            </a:r>
            <a:endParaRPr lang="it-IT" sz="1600" i="1" dirty="0"/>
          </a:p>
          <a:p>
            <a:pPr marL="457200" indent="-457200">
              <a:buFontTx/>
              <a:buChar char="-"/>
            </a:pPr>
            <a:r>
              <a:rPr lang="it-IT" sz="1600" dirty="0"/>
              <a:t>…..</a:t>
            </a:r>
          </a:p>
        </p:txBody>
      </p:sp>
      <p:sp>
        <p:nvSpPr>
          <p:cNvPr id="10" name="Segnaposto contenuto 2">
            <a:extLst>
              <a:ext uri="{FF2B5EF4-FFF2-40B4-BE49-F238E27FC236}">
                <a16:creationId xmlns:a16="http://schemas.microsoft.com/office/drawing/2014/main" id="{9B9038B1-0EAB-4A96-A299-477B1F68D87F}"/>
              </a:ext>
            </a:extLst>
          </p:cNvPr>
          <p:cNvSpPr txBox="1">
            <a:spLocks/>
          </p:cNvSpPr>
          <p:nvPr/>
        </p:nvSpPr>
        <p:spPr bwMode="auto">
          <a:xfrm>
            <a:off x="246825" y="4559201"/>
            <a:ext cx="8679263" cy="773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dirty="0"/>
              <a:t>Canali informazione diretta a laureati </a:t>
            </a:r>
            <a:r>
              <a:rPr lang="it-IT" sz="2400" dirty="0" err="1"/>
              <a:t>PoliTO</a:t>
            </a:r>
            <a:r>
              <a:rPr lang="it-IT" sz="2400" dirty="0"/>
              <a:t> (</a:t>
            </a:r>
            <a:r>
              <a:rPr lang="it-IT" sz="2400" i="1" dirty="0"/>
              <a:t>Career Service Office</a:t>
            </a:r>
            <a:r>
              <a:rPr lang="it-IT" sz="2400" dirty="0"/>
              <a:t>), UNITO e UPO</a:t>
            </a:r>
          </a:p>
        </p:txBody>
      </p:sp>
      <p:sp>
        <p:nvSpPr>
          <p:cNvPr id="11" name="Segnaposto contenuto 2">
            <a:extLst>
              <a:ext uri="{FF2B5EF4-FFF2-40B4-BE49-F238E27FC236}">
                <a16:creationId xmlns:a16="http://schemas.microsoft.com/office/drawing/2014/main" id="{CEEF6376-B60C-4098-A165-909818AE3DFF}"/>
              </a:ext>
            </a:extLst>
          </p:cNvPr>
          <p:cNvSpPr txBox="1">
            <a:spLocks/>
          </p:cNvSpPr>
          <p:nvPr/>
        </p:nvSpPr>
        <p:spPr bwMode="auto">
          <a:xfrm>
            <a:off x="279871" y="5369584"/>
            <a:ext cx="7171804" cy="6206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dirty="0"/>
              <a:t>Informazione agli </a:t>
            </a:r>
            <a:r>
              <a:rPr lang="it-IT" sz="2400" dirty="0" err="1"/>
              <a:t>NMIs</a:t>
            </a:r>
            <a:r>
              <a:rPr lang="it-IT" sz="2400" dirty="0"/>
              <a:t>: attraverso </a:t>
            </a:r>
            <a:r>
              <a:rPr lang="it-IT" sz="2400" dirty="0" err="1"/>
              <a:t>Euramet</a:t>
            </a:r>
            <a:r>
              <a:rPr lang="it-IT" sz="2400" dirty="0"/>
              <a:t> TC-IM</a:t>
            </a:r>
          </a:p>
        </p:txBody>
      </p:sp>
      <p:pic>
        <p:nvPicPr>
          <p:cNvPr id="13" name="Immagine 12">
            <a:extLst>
              <a:ext uri="{FF2B5EF4-FFF2-40B4-BE49-F238E27FC236}">
                <a16:creationId xmlns:a16="http://schemas.microsoft.com/office/drawing/2014/main" id="{F7FFABD0-95C5-43C6-8127-98F256CAE9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6865" y="1574169"/>
            <a:ext cx="634300" cy="634300"/>
          </a:xfrm>
          <a:prstGeom prst="rect">
            <a:avLst/>
          </a:prstGeom>
        </p:spPr>
      </p:pic>
      <p:pic>
        <p:nvPicPr>
          <p:cNvPr id="15" name="Immagine 14">
            <a:extLst>
              <a:ext uri="{FF2B5EF4-FFF2-40B4-BE49-F238E27FC236}">
                <a16:creationId xmlns:a16="http://schemas.microsoft.com/office/drawing/2014/main" id="{9212CD56-D929-45B4-91E1-17031641CD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9997" y="1617995"/>
            <a:ext cx="1159178" cy="399187"/>
          </a:xfrm>
          <a:prstGeom prst="rect">
            <a:avLst/>
          </a:prstGeom>
        </p:spPr>
      </p:pic>
      <p:sp>
        <p:nvSpPr>
          <p:cNvPr id="16" name="Segnaposto contenuto 2">
            <a:extLst>
              <a:ext uri="{FF2B5EF4-FFF2-40B4-BE49-F238E27FC236}">
                <a16:creationId xmlns:a16="http://schemas.microsoft.com/office/drawing/2014/main" id="{6EC25533-57D8-4A10-A4D2-4C2DE8FE415B}"/>
              </a:ext>
            </a:extLst>
          </p:cNvPr>
          <p:cNvSpPr txBox="1">
            <a:spLocks/>
          </p:cNvSpPr>
          <p:nvPr/>
        </p:nvSpPr>
        <p:spPr bwMode="auto">
          <a:xfrm>
            <a:off x="7165876" y="2748030"/>
            <a:ext cx="4529403" cy="853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dirty="0"/>
              <a:t>Ampia offerta tematiche ricerca su sito SCUDO</a:t>
            </a:r>
          </a:p>
        </p:txBody>
      </p:sp>
      <p:pic>
        <p:nvPicPr>
          <p:cNvPr id="17" name="Immagine 16">
            <a:extLst>
              <a:ext uri="{FF2B5EF4-FFF2-40B4-BE49-F238E27FC236}">
                <a16:creationId xmlns:a16="http://schemas.microsoft.com/office/drawing/2014/main" id="{6C4445CD-1B63-4C7E-B27F-266693ED1B2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5487" y="3176630"/>
            <a:ext cx="3177206" cy="2116184"/>
          </a:xfrm>
          <a:prstGeom prst="rect">
            <a:avLst/>
          </a:prstGeom>
        </p:spPr>
      </p:pic>
      <p:sp>
        <p:nvSpPr>
          <p:cNvPr id="18" name="Segnaposto contenuto 2">
            <a:extLst>
              <a:ext uri="{FF2B5EF4-FFF2-40B4-BE49-F238E27FC236}">
                <a16:creationId xmlns:a16="http://schemas.microsoft.com/office/drawing/2014/main" id="{5B077791-6FAE-4EA2-B785-A3FD955C3C7A}"/>
              </a:ext>
            </a:extLst>
          </p:cNvPr>
          <p:cNvSpPr txBox="1">
            <a:spLocks/>
          </p:cNvSpPr>
          <p:nvPr/>
        </p:nvSpPr>
        <p:spPr bwMode="auto">
          <a:xfrm>
            <a:off x="10364090" y="3668747"/>
            <a:ext cx="1569706" cy="5260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b="1" dirty="0">
                <a:solidFill>
                  <a:srgbClr val="FF0000"/>
                </a:solidFill>
              </a:rPr>
              <a:t>&gt;50 temi !!</a:t>
            </a:r>
          </a:p>
        </p:txBody>
      </p:sp>
      <p:sp>
        <p:nvSpPr>
          <p:cNvPr id="19" name="Segnaposto contenuto 2">
            <a:extLst>
              <a:ext uri="{FF2B5EF4-FFF2-40B4-BE49-F238E27FC236}">
                <a16:creationId xmlns:a16="http://schemas.microsoft.com/office/drawing/2014/main" id="{9B9038B1-0EAB-4A96-A299-477B1F68D87F}"/>
              </a:ext>
            </a:extLst>
          </p:cNvPr>
          <p:cNvSpPr txBox="1">
            <a:spLocks/>
          </p:cNvSpPr>
          <p:nvPr/>
        </p:nvSpPr>
        <p:spPr bwMode="auto">
          <a:xfrm>
            <a:off x="279871" y="5834949"/>
            <a:ext cx="8663324" cy="7731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sz="3200" kern="1200">
                <a:solidFill>
                  <a:schemeClr val="bg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sz="2400" dirty="0"/>
              <a:t>Giornata di presentazione del XXXVII ciclo (4 Febbraio 2021)</a:t>
            </a:r>
            <a:endParaRPr lang="it-IT" sz="2400" b="1" dirty="0">
              <a:solidFill>
                <a:srgbClr val="FFFF00"/>
              </a:solidFill>
              <a:effectLst>
                <a:outerShdw blurRad="38100" dist="38100" dir="2700000" algn="tl">
                  <a:srgbClr val="000000">
                    <a:alpha val="43137"/>
                  </a:srgbClr>
                </a:outerShdw>
              </a:effectLst>
            </a:endParaRPr>
          </a:p>
        </p:txBody>
      </p:sp>
      <p:grpSp>
        <p:nvGrpSpPr>
          <p:cNvPr id="14" name="Gruppo 13"/>
          <p:cNvGrpSpPr/>
          <p:nvPr/>
        </p:nvGrpSpPr>
        <p:grpSpPr>
          <a:xfrm>
            <a:off x="7974228" y="5657551"/>
            <a:ext cx="1388783" cy="812946"/>
            <a:chOff x="8081095" y="5500155"/>
            <a:chExt cx="1388783" cy="812946"/>
          </a:xfrm>
        </p:grpSpPr>
        <p:sp>
          <p:nvSpPr>
            <p:cNvPr id="6" name="Stella a 32 punte 5"/>
            <p:cNvSpPr/>
            <p:nvPr/>
          </p:nvSpPr>
          <p:spPr>
            <a:xfrm>
              <a:off x="8081095" y="5500155"/>
              <a:ext cx="1388783" cy="812946"/>
            </a:xfrm>
            <a:prstGeom prst="star32">
              <a:avLst>
                <a:gd name="adj" fmla="val 4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p:cNvSpPr txBox="1"/>
            <p:nvPr/>
          </p:nvSpPr>
          <p:spPr>
            <a:xfrm>
              <a:off x="8361286" y="5675795"/>
              <a:ext cx="1079756" cy="461665"/>
            </a:xfrm>
            <a:prstGeom prst="rect">
              <a:avLst/>
            </a:prstGeom>
            <a:noFill/>
          </p:spPr>
          <p:txBody>
            <a:bodyPr wrap="square" rtlCol="0">
              <a:spAutoFit/>
            </a:bodyPr>
            <a:lstStyle/>
            <a:p>
              <a:r>
                <a:rPr lang="it-IT" sz="2400" b="1" dirty="0">
                  <a:solidFill>
                    <a:srgbClr val="FFFF00"/>
                  </a:solidFill>
                  <a:effectLst>
                    <a:outerShdw blurRad="38100" dist="38100" dir="2700000" algn="tl">
                      <a:srgbClr val="000000">
                        <a:alpha val="43137"/>
                      </a:srgbClr>
                    </a:outerShdw>
                  </a:effectLst>
                </a:rPr>
                <a:t>New</a:t>
              </a:r>
            </a:p>
          </p:txBody>
        </p:sp>
      </p:grpSp>
    </p:spTree>
    <p:extLst>
      <p:ext uri="{BB962C8B-B14F-4D97-AF65-F5344CB8AC3E}">
        <p14:creationId xmlns:p14="http://schemas.microsoft.com/office/powerpoint/2010/main" val="808237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DEB3CA-46D7-46EB-BFE9-229AD7598D8C}"/>
              </a:ext>
            </a:extLst>
          </p:cNvPr>
          <p:cNvSpPr>
            <a:spLocks noGrp="1"/>
          </p:cNvSpPr>
          <p:nvPr>
            <p:ph type="title"/>
          </p:nvPr>
        </p:nvSpPr>
        <p:spPr/>
        <p:txBody>
          <a:bodyPr/>
          <a:lstStyle/>
          <a:p>
            <a:r>
              <a:rPr lang="it-IT" dirty="0"/>
              <a:t>Iniziative a livello </a:t>
            </a:r>
            <a:r>
              <a:rPr lang="it-IT" dirty="0" err="1"/>
              <a:t>Euramet</a:t>
            </a:r>
            <a:r>
              <a:rPr lang="it-IT" dirty="0"/>
              <a:t> (attraverso TC-IM)</a:t>
            </a:r>
          </a:p>
        </p:txBody>
      </p:sp>
      <p:sp>
        <p:nvSpPr>
          <p:cNvPr id="3" name="Segnaposto contenuto 2">
            <a:extLst>
              <a:ext uri="{FF2B5EF4-FFF2-40B4-BE49-F238E27FC236}">
                <a16:creationId xmlns:a16="http://schemas.microsoft.com/office/drawing/2014/main" id="{F207D262-23F9-495B-83B1-435E12B51FE4}"/>
              </a:ext>
            </a:extLst>
          </p:cNvPr>
          <p:cNvSpPr>
            <a:spLocks noGrp="1"/>
          </p:cNvSpPr>
          <p:nvPr>
            <p:ph idx="1"/>
          </p:nvPr>
        </p:nvSpPr>
        <p:spPr>
          <a:xfrm>
            <a:off x="349200" y="1052736"/>
            <a:ext cx="11507440" cy="4929411"/>
          </a:xfrm>
        </p:spPr>
        <p:txBody>
          <a:bodyPr/>
          <a:lstStyle/>
          <a:p>
            <a:r>
              <a:rPr lang="it-IT" sz="2400" dirty="0"/>
              <a:t>Proposto e ottenuto (Feb. 2020) la costituzione di un WG on </a:t>
            </a:r>
            <a:r>
              <a:rPr lang="it-IT" sz="2400" dirty="0" err="1"/>
              <a:t>PhD</a:t>
            </a:r>
            <a:r>
              <a:rPr lang="it-IT" sz="2400" dirty="0"/>
              <a:t>/Post-graduate </a:t>
            </a:r>
            <a:r>
              <a:rPr lang="it-IT" sz="2400" dirty="0" err="1"/>
              <a:t>activities</a:t>
            </a:r>
            <a:endParaRPr lang="it-IT" sz="2400" dirty="0"/>
          </a:p>
          <a:p>
            <a:r>
              <a:rPr lang="it-IT" sz="2400" dirty="0"/>
              <a:t>	</a:t>
            </a:r>
            <a:r>
              <a:rPr lang="it-IT" sz="2400" i="1" dirty="0"/>
              <a:t>Interazione con </a:t>
            </a:r>
            <a:r>
              <a:rPr lang="it-IT" sz="2400" i="1" dirty="0" err="1"/>
              <a:t>Capacity</a:t>
            </a:r>
            <a:r>
              <a:rPr lang="it-IT" sz="2400" i="1" dirty="0"/>
              <a:t> Building Officer</a:t>
            </a:r>
          </a:p>
          <a:p>
            <a:pPr marL="342900" indent="-342900">
              <a:buFont typeface="Wingdings" panose="05000000000000000000" pitchFamily="2" charset="2"/>
              <a:buChar char="Ø"/>
            </a:pPr>
            <a:r>
              <a:rPr lang="it-IT" sz="2400" dirty="0">
                <a:solidFill>
                  <a:schemeClr val="accent6">
                    <a:lumMod val="75000"/>
                  </a:schemeClr>
                </a:solidFill>
              </a:rPr>
              <a:t>Indagine su iniziative </a:t>
            </a:r>
            <a:r>
              <a:rPr lang="it-IT" sz="2400" dirty="0" err="1">
                <a:solidFill>
                  <a:schemeClr val="accent6">
                    <a:lumMod val="75000"/>
                  </a:schemeClr>
                </a:solidFill>
              </a:rPr>
              <a:t>PhD</a:t>
            </a:r>
            <a:r>
              <a:rPr lang="it-IT" sz="2400" dirty="0">
                <a:solidFill>
                  <a:schemeClr val="accent6">
                    <a:lumMod val="75000"/>
                  </a:schemeClr>
                </a:solidFill>
              </a:rPr>
              <a:t>/Post-graduate negli </a:t>
            </a:r>
            <a:r>
              <a:rPr lang="it-IT" sz="2400" dirty="0" err="1">
                <a:solidFill>
                  <a:schemeClr val="accent6">
                    <a:lumMod val="75000"/>
                  </a:schemeClr>
                </a:solidFill>
              </a:rPr>
              <a:t>NMIs</a:t>
            </a:r>
            <a:r>
              <a:rPr lang="it-IT" sz="2400" dirty="0">
                <a:solidFill>
                  <a:schemeClr val="accent6">
                    <a:lumMod val="75000"/>
                  </a:schemeClr>
                </a:solidFill>
              </a:rPr>
              <a:t>/</a:t>
            </a:r>
            <a:r>
              <a:rPr lang="it-IT" sz="2400" dirty="0" err="1">
                <a:solidFill>
                  <a:schemeClr val="accent6">
                    <a:lumMod val="75000"/>
                  </a:schemeClr>
                </a:solidFill>
              </a:rPr>
              <a:t>DIs</a:t>
            </a:r>
            <a:endParaRPr lang="it-IT" sz="2400" dirty="0">
              <a:solidFill>
                <a:schemeClr val="accent6">
                  <a:lumMod val="75000"/>
                </a:schemeClr>
              </a:solidFill>
            </a:endParaRPr>
          </a:p>
          <a:p>
            <a:r>
              <a:rPr lang="it-IT" sz="2400" dirty="0"/>
              <a:t>Un questionario on-line (sito </a:t>
            </a:r>
            <a:r>
              <a:rPr lang="it-IT" sz="2400" dirty="0" err="1"/>
              <a:t>Euramet</a:t>
            </a:r>
            <a:r>
              <a:rPr lang="it-IT" sz="2400" dirty="0"/>
              <a:t>) è stato fatto circolare e sono state raccolte informazioni su iniziative </a:t>
            </a:r>
            <a:r>
              <a:rPr lang="it-IT" sz="2400" dirty="0" err="1"/>
              <a:t>PhD</a:t>
            </a:r>
            <a:r>
              <a:rPr lang="it-IT" sz="2400" dirty="0"/>
              <a:t>/Post-graduate a livello </a:t>
            </a:r>
            <a:r>
              <a:rPr lang="it-IT" sz="2400" dirty="0" err="1"/>
              <a:t>NMIs</a:t>
            </a:r>
            <a:r>
              <a:rPr lang="it-IT" sz="2400" dirty="0"/>
              <a:t>/</a:t>
            </a:r>
            <a:r>
              <a:rPr lang="it-IT" sz="2400" dirty="0" err="1"/>
              <a:t>DIs</a:t>
            </a:r>
            <a:endParaRPr lang="it-IT" sz="2400" dirty="0"/>
          </a:p>
          <a:p>
            <a:pPr marL="342900" indent="-342900">
              <a:buFont typeface="Wingdings" panose="05000000000000000000" pitchFamily="2" charset="2"/>
              <a:buChar char="Ø"/>
            </a:pPr>
            <a:r>
              <a:rPr lang="it-IT" sz="2400" dirty="0">
                <a:solidFill>
                  <a:schemeClr val="accent6">
                    <a:lumMod val="75000"/>
                  </a:schemeClr>
                </a:solidFill>
              </a:rPr>
              <a:t>Diffusione informazioni relative a </a:t>
            </a:r>
            <a:r>
              <a:rPr lang="it-IT" sz="2400" dirty="0" err="1">
                <a:solidFill>
                  <a:schemeClr val="accent6">
                    <a:lumMod val="75000"/>
                  </a:schemeClr>
                </a:solidFill>
              </a:rPr>
              <a:t>PhD</a:t>
            </a:r>
            <a:endParaRPr lang="it-IT" sz="2400" dirty="0">
              <a:solidFill>
                <a:schemeClr val="accent6">
                  <a:lumMod val="75000"/>
                </a:schemeClr>
              </a:solidFill>
            </a:endParaRPr>
          </a:p>
          <a:p>
            <a:r>
              <a:rPr lang="it-IT" sz="2400" dirty="0"/>
              <a:t>Ottenuto dal </a:t>
            </a:r>
            <a:r>
              <a:rPr lang="it-IT" sz="2400" dirty="0" err="1"/>
              <a:t>Capacity</a:t>
            </a:r>
            <a:r>
              <a:rPr lang="it-IT" sz="2400" dirty="0"/>
              <a:t> Building Officer di poter avere, all’interno della piattaforma EURAMET e-Training (pronta prima metà 2021), una sezione dedicata a </a:t>
            </a:r>
            <a:r>
              <a:rPr lang="it-IT" sz="2400" dirty="0" err="1"/>
              <a:t>PhD</a:t>
            </a:r>
            <a:r>
              <a:rPr lang="it-IT" sz="2400" dirty="0"/>
              <a:t>/Post-graduate per diffondere informazioni (es. New </a:t>
            </a:r>
            <a:r>
              <a:rPr lang="it-IT" sz="2400" dirty="0" err="1"/>
              <a:t>Calls</a:t>
            </a:r>
            <a:r>
              <a:rPr lang="it-IT" sz="2400" dirty="0"/>
              <a:t>, disponibilità per mobilità studenti, ecc.)</a:t>
            </a:r>
          </a:p>
          <a:p>
            <a:pPr marL="342900" indent="-342900">
              <a:buFont typeface="Wingdings" panose="05000000000000000000" pitchFamily="2" charset="2"/>
              <a:buChar char="Ø"/>
            </a:pPr>
            <a:r>
              <a:rPr lang="it-IT" sz="2400" dirty="0">
                <a:solidFill>
                  <a:schemeClr val="accent6">
                    <a:lumMod val="75000"/>
                  </a:schemeClr>
                </a:solidFill>
              </a:rPr>
              <a:t>Supporto alla mobilità degli studenti </a:t>
            </a:r>
          </a:p>
          <a:p>
            <a:r>
              <a:rPr lang="it-IT" sz="2400" dirty="0"/>
              <a:t>E' stato chiesto di valutare la possibilità di estendere il campo di applicazione dei RMG anche ai dottorandi. </a:t>
            </a:r>
          </a:p>
          <a:p>
            <a:endParaRPr lang="it-IT" sz="2400" dirty="0"/>
          </a:p>
          <a:p>
            <a:r>
              <a:rPr lang="it-IT" sz="2400" dirty="0"/>
              <a:t>Questa iniziativa, se riesce ad andare a buon fine, mi aspetto che possa avere due conseguenze: a) maggior diffusione dell'informazione relativa ai bandi, b) maggiori connessioni (e forse risorse) per la mobilità degli studenti.</a:t>
            </a:r>
          </a:p>
        </p:txBody>
      </p:sp>
      <p:sp>
        <p:nvSpPr>
          <p:cNvPr id="4" name="Segnaposto piè di pagina 3">
            <a:extLst>
              <a:ext uri="{FF2B5EF4-FFF2-40B4-BE49-F238E27FC236}">
                <a16:creationId xmlns:a16="http://schemas.microsoft.com/office/drawing/2014/main" id="{960EA60A-7D8B-4A06-B99E-5B7086B6A661}"/>
              </a:ext>
            </a:extLst>
          </p:cNvPr>
          <p:cNvSpPr>
            <a:spLocks noGrp="1"/>
          </p:cNvSpPr>
          <p:nvPr>
            <p:ph type="ftr" sz="quarter" idx="11"/>
          </p:nvPr>
        </p:nvSpPr>
        <p:spPr/>
        <p:txBody>
          <a:bodyPr/>
          <a:lstStyle/>
          <a:p>
            <a:pPr>
              <a:defRPr/>
            </a:pPr>
            <a:r>
              <a:rPr lang="it-IT"/>
              <a:t>Presentazione Dottorato in Metrologia a CdA - 11 Febbraio 2021</a:t>
            </a:r>
            <a:endParaRPr lang="en-US"/>
          </a:p>
        </p:txBody>
      </p:sp>
      <p:sp>
        <p:nvSpPr>
          <p:cNvPr id="5" name="Segnaposto numero diapositiva 4">
            <a:extLst>
              <a:ext uri="{FF2B5EF4-FFF2-40B4-BE49-F238E27FC236}">
                <a16:creationId xmlns:a16="http://schemas.microsoft.com/office/drawing/2014/main" id="{D987FD2A-BDD4-4F62-A0E1-F46FD451AD2C}"/>
              </a:ext>
            </a:extLst>
          </p:cNvPr>
          <p:cNvSpPr>
            <a:spLocks noGrp="1"/>
          </p:cNvSpPr>
          <p:nvPr>
            <p:ph type="sldNum" sz="quarter" idx="12"/>
          </p:nvPr>
        </p:nvSpPr>
        <p:spPr/>
        <p:txBody>
          <a:bodyPr/>
          <a:lstStyle/>
          <a:p>
            <a:pPr>
              <a:defRPr/>
            </a:pPr>
            <a:fld id="{E0B76524-423E-4C7A-B6C7-3E3DA7416013}" type="slidenum">
              <a:rPr lang="en-US" smtClean="0"/>
              <a:pPr>
                <a:defRPr/>
              </a:pPr>
              <a:t>5</a:t>
            </a:fld>
            <a:endParaRPr lang="en-US"/>
          </a:p>
        </p:txBody>
      </p:sp>
      <p:sp>
        <p:nvSpPr>
          <p:cNvPr id="6" name="Freccia a destra 5">
            <a:extLst>
              <a:ext uri="{FF2B5EF4-FFF2-40B4-BE49-F238E27FC236}">
                <a16:creationId xmlns:a16="http://schemas.microsoft.com/office/drawing/2014/main" id="{FEB49000-AA10-4C1B-ACFB-0144C630DDA8}"/>
              </a:ext>
            </a:extLst>
          </p:cNvPr>
          <p:cNvSpPr/>
          <p:nvPr/>
        </p:nvSpPr>
        <p:spPr>
          <a:xfrm>
            <a:off x="839416" y="1484784"/>
            <a:ext cx="432048" cy="50405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46696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5B5DBE-E7F5-44A6-A729-D62A3F5EEB0F}"/>
              </a:ext>
            </a:extLst>
          </p:cNvPr>
          <p:cNvSpPr>
            <a:spLocks noGrp="1"/>
          </p:cNvSpPr>
          <p:nvPr>
            <p:ph type="title"/>
          </p:nvPr>
        </p:nvSpPr>
        <p:spPr/>
        <p:txBody>
          <a:bodyPr/>
          <a:lstStyle/>
          <a:p>
            <a:r>
              <a:rPr lang="it-IT" dirty="0"/>
              <a:t>Criticità</a:t>
            </a:r>
          </a:p>
        </p:txBody>
      </p:sp>
      <p:sp>
        <p:nvSpPr>
          <p:cNvPr id="3" name="Segnaposto contenuto 2">
            <a:extLst>
              <a:ext uri="{FF2B5EF4-FFF2-40B4-BE49-F238E27FC236}">
                <a16:creationId xmlns:a16="http://schemas.microsoft.com/office/drawing/2014/main" id="{B5BF2E3F-3783-40FD-A89C-726E9F429F48}"/>
              </a:ext>
            </a:extLst>
          </p:cNvPr>
          <p:cNvSpPr>
            <a:spLocks noGrp="1"/>
          </p:cNvSpPr>
          <p:nvPr>
            <p:ph idx="1"/>
          </p:nvPr>
        </p:nvSpPr>
        <p:spPr>
          <a:xfrm>
            <a:off x="335359" y="908720"/>
            <a:ext cx="11425269" cy="5112373"/>
          </a:xfrm>
        </p:spPr>
        <p:txBody>
          <a:bodyPr/>
          <a:lstStyle/>
          <a:p>
            <a:r>
              <a:rPr lang="it-IT" sz="2600" dirty="0"/>
              <a:t>Rimangono a mio avviso alcune criticità, tra le quali ne segnalo due:</a:t>
            </a:r>
          </a:p>
          <a:p>
            <a:pPr marL="457200" indent="-457200">
              <a:buFont typeface="Wingdings" panose="05000000000000000000" pitchFamily="2" charset="2"/>
              <a:buChar char="q"/>
            </a:pPr>
            <a:r>
              <a:rPr lang="it-IT" sz="2600" dirty="0"/>
              <a:t>nella maggior parte dei casi, gli studenti scelgono in funzione di una "fidelizzazione" stabilita nel periodo precedente alle ammissioni (stage, tesi di laurea, ecc.). Sarebbe quindi necessario lavorare su questo punto, ampliando le connessioni con gruppi universitari (co-tutoraggi) e cercando di attrarre maggiori tesisti/stagisti;</a:t>
            </a:r>
          </a:p>
          <a:p>
            <a:pPr marL="457200" indent="-457200">
              <a:buFont typeface="Wingdings" panose="05000000000000000000" pitchFamily="2" charset="2"/>
              <a:buChar char="q"/>
            </a:pPr>
            <a:r>
              <a:rPr lang="it-IT" sz="2600" dirty="0"/>
              <a:t>il dottorato in Metrologia non ha come riferimento in </a:t>
            </a:r>
            <a:r>
              <a:rPr lang="it-IT" sz="2600" dirty="0" err="1"/>
              <a:t>PoliTO</a:t>
            </a:r>
            <a:r>
              <a:rPr lang="it-IT" sz="2600" dirty="0"/>
              <a:t> un intero Dipartimento. Questo aspetto è rilevante quando ci si confronta con Dottorati molto ampi (es. Ingegneria Elettrica/Elettronica, Meccanica, ecc.) che talora fanno riferimento a più Dipartimenti e possono attingere ad un bacino di studenti decisamente superiore.</a:t>
            </a:r>
          </a:p>
        </p:txBody>
      </p:sp>
      <p:sp>
        <p:nvSpPr>
          <p:cNvPr id="4" name="Segnaposto piè di pagina 3">
            <a:extLst>
              <a:ext uri="{FF2B5EF4-FFF2-40B4-BE49-F238E27FC236}">
                <a16:creationId xmlns:a16="http://schemas.microsoft.com/office/drawing/2014/main" id="{B0AC4B5F-9B7D-46E2-99B4-1A0089CB1BF6}"/>
              </a:ext>
            </a:extLst>
          </p:cNvPr>
          <p:cNvSpPr>
            <a:spLocks noGrp="1"/>
          </p:cNvSpPr>
          <p:nvPr>
            <p:ph type="ftr" sz="quarter" idx="11"/>
          </p:nvPr>
        </p:nvSpPr>
        <p:spPr/>
        <p:txBody>
          <a:bodyPr/>
          <a:lstStyle/>
          <a:p>
            <a:pPr>
              <a:defRPr/>
            </a:pPr>
            <a:r>
              <a:rPr lang="it-IT"/>
              <a:t>Presentazione Dottorato in Metrologia a CdA - 11 Febbraio 2021</a:t>
            </a:r>
            <a:endParaRPr lang="en-US"/>
          </a:p>
        </p:txBody>
      </p:sp>
      <p:sp>
        <p:nvSpPr>
          <p:cNvPr id="5" name="Segnaposto numero diapositiva 4">
            <a:extLst>
              <a:ext uri="{FF2B5EF4-FFF2-40B4-BE49-F238E27FC236}">
                <a16:creationId xmlns:a16="http://schemas.microsoft.com/office/drawing/2014/main" id="{8617FD2B-A90B-43DF-B4C8-DC0BD8DC41E9}"/>
              </a:ext>
            </a:extLst>
          </p:cNvPr>
          <p:cNvSpPr>
            <a:spLocks noGrp="1"/>
          </p:cNvSpPr>
          <p:nvPr>
            <p:ph type="sldNum" sz="quarter" idx="12"/>
          </p:nvPr>
        </p:nvSpPr>
        <p:spPr/>
        <p:txBody>
          <a:bodyPr/>
          <a:lstStyle/>
          <a:p>
            <a:pPr>
              <a:defRPr/>
            </a:pPr>
            <a:fld id="{E0B76524-423E-4C7A-B6C7-3E3DA7416013}" type="slidenum">
              <a:rPr lang="en-US" smtClean="0"/>
              <a:pPr>
                <a:defRPr/>
              </a:pPr>
              <a:t>6</a:t>
            </a:fld>
            <a:endParaRPr lang="en-US"/>
          </a:p>
        </p:txBody>
      </p:sp>
    </p:spTree>
    <p:extLst>
      <p:ext uri="{BB962C8B-B14F-4D97-AF65-F5344CB8AC3E}">
        <p14:creationId xmlns:p14="http://schemas.microsoft.com/office/powerpoint/2010/main" val="24502449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648</Words>
  <Application>Microsoft Office PowerPoint</Application>
  <PresentationFormat>Widescreen</PresentationFormat>
  <Paragraphs>151</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Wingdings</vt:lpstr>
      <vt:lpstr>Tema di Office</vt:lpstr>
      <vt:lpstr>Dottorato in Metrologia</vt:lpstr>
      <vt:lpstr>Situazione ultimi 7 cicli (N. dottorandi immatricolati)</vt:lpstr>
      <vt:lpstr>Focus sul ciclo XXXVI</vt:lpstr>
      <vt:lpstr>Iniziative per diffusione informazione</vt:lpstr>
      <vt:lpstr>Iniziative a livello Euramet (attraverso TC-IM)</vt:lpstr>
      <vt:lpstr>Criticità</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Oriano</dc:creator>
  <cp:lastModifiedBy>Utente</cp:lastModifiedBy>
  <cp:revision>296</cp:revision>
  <dcterms:created xsi:type="dcterms:W3CDTF">2013-10-26T10:01:57Z</dcterms:created>
  <dcterms:modified xsi:type="dcterms:W3CDTF">2021-03-02T08:46:12Z</dcterms:modified>
</cp:coreProperties>
</file>